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65" r:id="rId2"/>
    <p:sldId id="352" r:id="rId3"/>
    <p:sldId id="347" r:id="rId4"/>
    <p:sldId id="348" r:id="rId5"/>
    <p:sldId id="349" r:id="rId6"/>
    <p:sldId id="350" r:id="rId7"/>
    <p:sldId id="340" r:id="rId8"/>
    <p:sldId id="341" r:id="rId9"/>
    <p:sldId id="342" r:id="rId10"/>
    <p:sldId id="343" r:id="rId11"/>
    <p:sldId id="351" r:id="rId12"/>
    <p:sldId id="332" r:id="rId13"/>
    <p:sldId id="336" r:id="rId14"/>
    <p:sldId id="346" r:id="rId15"/>
    <p:sldId id="345" r:id="rId16"/>
    <p:sldId id="338" r:id="rId17"/>
    <p:sldId id="279" r:id="rId18"/>
    <p:sldId id="339" r:id="rId19"/>
    <p:sldId id="327" r:id="rId20"/>
    <p:sldId id="354" r:id="rId2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Katrina Pak" initials="KP"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8AD"/>
    <a:srgbClr val="04B1B9"/>
    <a:srgbClr val="FFFF66"/>
    <a:srgbClr val="F6F636"/>
    <a:srgbClr val="E3DB31"/>
    <a:srgbClr val="D3D35B"/>
    <a:srgbClr val="EDED37"/>
    <a:srgbClr val="C2BB38"/>
    <a:srgbClr val="E6DF54"/>
    <a:srgbClr val="F8A45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2017" autoAdjust="0"/>
    <p:restoredTop sz="70992" autoAdjust="0"/>
  </p:normalViewPr>
  <p:slideViewPr>
    <p:cSldViewPr>
      <p:cViewPr varScale="1">
        <p:scale>
          <a:sx n="82" d="100"/>
          <a:sy n="82" d="100"/>
        </p:scale>
        <p:origin x="-2454" y="-8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85" d="100"/>
          <a:sy n="85" d="100"/>
        </p:scale>
        <p:origin x="-1908" y="-9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C96C2C9-144E-4822-9BFF-95892A7EA854}" type="doc">
      <dgm:prSet loTypeId="urn:microsoft.com/office/officeart/2005/8/layout/hProcess11" loCatId="process" qsTypeId="urn:microsoft.com/office/officeart/2005/8/quickstyle/simple1" qsCatId="simple" csTypeId="urn:microsoft.com/office/officeart/2005/8/colors/accent1_2" csCatId="accent1" phldr="1"/>
      <dgm:spPr/>
      <dgm:t>
        <a:bodyPr/>
        <a:lstStyle/>
        <a:p>
          <a:endParaRPr lang="en-US"/>
        </a:p>
      </dgm:t>
    </dgm:pt>
    <dgm:pt modelId="{97107E13-9409-49B9-B635-6558B8323DBC}">
      <dgm:prSet phldrT="[Text]" custT="1"/>
      <dgm:spPr/>
      <dgm:t>
        <a:bodyPr/>
        <a:lstStyle/>
        <a:p>
          <a:r>
            <a:rPr lang="en-US" sz="1500" b="1" dirty="0" smtClean="0"/>
            <a:t>Application</a:t>
          </a:r>
          <a:endParaRPr lang="en-US" sz="1500" b="1" dirty="0"/>
        </a:p>
      </dgm:t>
    </dgm:pt>
    <dgm:pt modelId="{1AEF1F89-586C-4180-8432-11D332CBC1A4}" type="parTrans" cxnId="{8450ECA7-D723-4D4A-9A2C-88AE03D6886A}">
      <dgm:prSet/>
      <dgm:spPr/>
      <dgm:t>
        <a:bodyPr/>
        <a:lstStyle/>
        <a:p>
          <a:endParaRPr lang="en-US"/>
        </a:p>
      </dgm:t>
    </dgm:pt>
    <dgm:pt modelId="{8DDD5F8B-BE61-4336-9D19-95B4481D4672}" type="sibTrans" cxnId="{8450ECA7-D723-4D4A-9A2C-88AE03D6886A}">
      <dgm:prSet/>
      <dgm:spPr/>
      <dgm:t>
        <a:bodyPr/>
        <a:lstStyle/>
        <a:p>
          <a:endParaRPr lang="en-US"/>
        </a:p>
      </dgm:t>
    </dgm:pt>
    <dgm:pt modelId="{A8D9BC7A-4E4A-4A49-B97F-C86A14D41267}">
      <dgm:prSet phldrT="[Text]" custT="1"/>
      <dgm:spPr/>
      <dgm:t>
        <a:bodyPr/>
        <a:lstStyle/>
        <a:p>
          <a:r>
            <a:rPr lang="en-US" sz="1500" b="1" dirty="0" smtClean="0"/>
            <a:t>Stage I</a:t>
          </a:r>
        </a:p>
        <a:p>
          <a:r>
            <a:rPr lang="en-US" sz="1500" b="1" dirty="0" smtClean="0"/>
            <a:t>Assessment</a:t>
          </a:r>
          <a:endParaRPr lang="en-US" sz="1500" b="1" dirty="0"/>
        </a:p>
      </dgm:t>
    </dgm:pt>
    <dgm:pt modelId="{68BC96D4-7B35-4FBB-A0EF-AF449AB6EBFB}" type="parTrans" cxnId="{6F6BBED0-5C05-4893-9EC6-C3B0A34BE143}">
      <dgm:prSet/>
      <dgm:spPr/>
      <dgm:t>
        <a:bodyPr/>
        <a:lstStyle/>
        <a:p>
          <a:endParaRPr lang="en-US"/>
        </a:p>
      </dgm:t>
    </dgm:pt>
    <dgm:pt modelId="{E6A5A418-F51E-4996-831E-B0F7384508A1}" type="sibTrans" cxnId="{6F6BBED0-5C05-4893-9EC6-C3B0A34BE143}">
      <dgm:prSet/>
      <dgm:spPr/>
      <dgm:t>
        <a:bodyPr/>
        <a:lstStyle/>
        <a:p>
          <a:endParaRPr lang="en-US"/>
        </a:p>
      </dgm:t>
    </dgm:pt>
    <dgm:pt modelId="{863BC3F2-D8F7-4C4E-8E5A-2B5980ADBA6D}">
      <dgm:prSet custT="1"/>
      <dgm:spPr/>
      <dgm:t>
        <a:bodyPr/>
        <a:lstStyle/>
        <a:p>
          <a:r>
            <a:rPr lang="en-US" sz="1500" b="1" dirty="0" smtClean="0"/>
            <a:t>Stage II Submission</a:t>
          </a:r>
        </a:p>
        <a:p>
          <a:r>
            <a:rPr lang="en-US" sz="1500" b="1" dirty="0" smtClean="0"/>
            <a:t>&amp; live CBD</a:t>
          </a:r>
          <a:endParaRPr lang="en-US" sz="1500" b="1" dirty="0"/>
        </a:p>
      </dgm:t>
    </dgm:pt>
    <dgm:pt modelId="{111D0BF3-AEBD-4BD0-9039-9CEB6B16D97C}" type="parTrans" cxnId="{81C9E3CE-33BB-4517-87BA-BDEEE54A01B8}">
      <dgm:prSet/>
      <dgm:spPr/>
      <dgm:t>
        <a:bodyPr/>
        <a:lstStyle/>
        <a:p>
          <a:endParaRPr lang="en-US"/>
        </a:p>
      </dgm:t>
    </dgm:pt>
    <dgm:pt modelId="{C1E0555E-FAC1-43F8-BDF6-A79D11749C79}" type="sibTrans" cxnId="{81C9E3CE-33BB-4517-87BA-BDEEE54A01B8}">
      <dgm:prSet/>
      <dgm:spPr/>
      <dgm:t>
        <a:bodyPr/>
        <a:lstStyle/>
        <a:p>
          <a:endParaRPr lang="en-US"/>
        </a:p>
      </dgm:t>
    </dgm:pt>
    <dgm:pt modelId="{495BF273-1D2B-4843-8DF9-0B822480310B}">
      <dgm:prSet custT="1"/>
      <dgm:spPr/>
      <dgm:t>
        <a:bodyPr/>
        <a:lstStyle/>
        <a:p>
          <a:r>
            <a:rPr lang="en-US" sz="1500" b="1" dirty="0" smtClean="0"/>
            <a:t>Final Board Review</a:t>
          </a:r>
          <a:endParaRPr lang="en-US" sz="1500" b="1" dirty="0"/>
        </a:p>
      </dgm:t>
    </dgm:pt>
    <dgm:pt modelId="{B0BA3282-EB3E-4C5F-93A8-1680599D78B4}" type="parTrans" cxnId="{3BA8B448-F210-4684-B11B-AA90C2F4A9E3}">
      <dgm:prSet/>
      <dgm:spPr/>
      <dgm:t>
        <a:bodyPr/>
        <a:lstStyle/>
        <a:p>
          <a:endParaRPr lang="en-US"/>
        </a:p>
      </dgm:t>
    </dgm:pt>
    <dgm:pt modelId="{144D4EB5-3BFE-40FA-B401-DC96AD3C5221}" type="sibTrans" cxnId="{3BA8B448-F210-4684-B11B-AA90C2F4A9E3}">
      <dgm:prSet/>
      <dgm:spPr/>
      <dgm:t>
        <a:bodyPr/>
        <a:lstStyle/>
        <a:p>
          <a:endParaRPr lang="en-US"/>
        </a:p>
      </dgm:t>
    </dgm:pt>
    <dgm:pt modelId="{242721BE-2183-44A2-BE28-ECA2152A49C4}">
      <dgm:prSet phldrT="[Text]" custT="1"/>
      <dgm:spPr/>
      <dgm:t>
        <a:bodyPr/>
        <a:lstStyle/>
        <a:p>
          <a:r>
            <a:rPr lang="en-US" sz="1500" b="1" dirty="0" smtClean="0"/>
            <a:t>Stage I Submission</a:t>
          </a:r>
          <a:endParaRPr lang="en-US" sz="1500" b="1" dirty="0"/>
        </a:p>
      </dgm:t>
    </dgm:pt>
    <dgm:pt modelId="{D65B9EAC-6CC3-40B4-9330-91347683103C}" type="parTrans" cxnId="{013A3A91-0D02-4D9B-A444-9B55B60A819D}">
      <dgm:prSet/>
      <dgm:spPr/>
      <dgm:t>
        <a:bodyPr/>
        <a:lstStyle/>
        <a:p>
          <a:endParaRPr lang="en-US"/>
        </a:p>
      </dgm:t>
    </dgm:pt>
    <dgm:pt modelId="{260B3432-E5CB-4536-B5BE-CFF62F25F9F3}" type="sibTrans" cxnId="{013A3A91-0D02-4D9B-A444-9B55B60A819D}">
      <dgm:prSet/>
      <dgm:spPr/>
      <dgm:t>
        <a:bodyPr/>
        <a:lstStyle/>
        <a:p>
          <a:endParaRPr lang="en-US"/>
        </a:p>
      </dgm:t>
    </dgm:pt>
    <dgm:pt modelId="{961A1E73-00DB-4675-BEFA-87F92E56E38D}">
      <dgm:prSet custT="1"/>
      <dgm:spPr/>
      <dgm:t>
        <a:bodyPr/>
        <a:lstStyle/>
        <a:p>
          <a:r>
            <a:rPr lang="en-US" sz="1500" b="1" dirty="0" smtClean="0"/>
            <a:t>Stage II</a:t>
          </a:r>
          <a:br>
            <a:rPr lang="en-US" sz="1500" b="1" dirty="0" smtClean="0"/>
          </a:br>
          <a:r>
            <a:rPr lang="en-US" sz="1500" b="1" dirty="0" smtClean="0"/>
            <a:t>Assessment</a:t>
          </a:r>
          <a:endParaRPr lang="en-US" sz="1500" b="1" dirty="0"/>
        </a:p>
      </dgm:t>
    </dgm:pt>
    <dgm:pt modelId="{EDD54BB4-406E-4B46-B59A-CA1B73366475}" type="parTrans" cxnId="{0E701830-D3B1-4A80-BD72-1DF1CBC14462}">
      <dgm:prSet/>
      <dgm:spPr/>
      <dgm:t>
        <a:bodyPr/>
        <a:lstStyle/>
        <a:p>
          <a:endParaRPr lang="en-US"/>
        </a:p>
      </dgm:t>
    </dgm:pt>
    <dgm:pt modelId="{39453167-2C1F-421D-A1D0-7514DB45154B}" type="sibTrans" cxnId="{0E701830-D3B1-4A80-BD72-1DF1CBC14462}">
      <dgm:prSet/>
      <dgm:spPr/>
      <dgm:t>
        <a:bodyPr/>
        <a:lstStyle/>
        <a:p>
          <a:endParaRPr lang="en-US"/>
        </a:p>
      </dgm:t>
    </dgm:pt>
    <dgm:pt modelId="{2D25A313-D809-40A6-90AB-55BABC8C9697}" type="pres">
      <dgm:prSet presAssocID="{DC96C2C9-144E-4822-9BFF-95892A7EA854}" presName="Name0" presStyleCnt="0">
        <dgm:presLayoutVars>
          <dgm:dir/>
          <dgm:resizeHandles val="exact"/>
        </dgm:presLayoutVars>
      </dgm:prSet>
      <dgm:spPr/>
      <dgm:t>
        <a:bodyPr/>
        <a:lstStyle/>
        <a:p>
          <a:endParaRPr lang="en-CA"/>
        </a:p>
      </dgm:t>
    </dgm:pt>
    <dgm:pt modelId="{2C7E3260-5E0D-4398-BD32-156F8B63F82A}" type="pres">
      <dgm:prSet presAssocID="{DC96C2C9-144E-4822-9BFF-95892A7EA854}" presName="arrow" presStyleLbl="bgShp" presStyleIdx="0" presStyleCnt="1"/>
      <dgm:spPr/>
    </dgm:pt>
    <dgm:pt modelId="{A3C27B81-5499-4A76-A4B3-AA7734800ED4}" type="pres">
      <dgm:prSet presAssocID="{DC96C2C9-144E-4822-9BFF-95892A7EA854}" presName="points" presStyleCnt="0"/>
      <dgm:spPr/>
    </dgm:pt>
    <dgm:pt modelId="{ACAC79A4-54BF-4158-89EE-FF1E8E9D316F}" type="pres">
      <dgm:prSet presAssocID="{97107E13-9409-49B9-B635-6558B8323DBC}" presName="compositeA" presStyleCnt="0"/>
      <dgm:spPr/>
    </dgm:pt>
    <dgm:pt modelId="{5DF0A04D-6E0C-40F3-9584-8470E7E3624B}" type="pres">
      <dgm:prSet presAssocID="{97107E13-9409-49B9-B635-6558B8323DBC}" presName="textA" presStyleLbl="revTx" presStyleIdx="0" presStyleCnt="6" custScaleX="178998">
        <dgm:presLayoutVars>
          <dgm:bulletEnabled val="1"/>
        </dgm:presLayoutVars>
      </dgm:prSet>
      <dgm:spPr/>
      <dgm:t>
        <a:bodyPr/>
        <a:lstStyle/>
        <a:p>
          <a:endParaRPr lang="en-US"/>
        </a:p>
      </dgm:t>
    </dgm:pt>
    <dgm:pt modelId="{102EE164-1083-4247-9BD6-F4593B7272C1}" type="pres">
      <dgm:prSet presAssocID="{97107E13-9409-49B9-B635-6558B8323DBC}" presName="circleA" presStyleLbl="node1" presStyleIdx="0" presStyleCnt="6"/>
      <dgm:spPr/>
    </dgm:pt>
    <dgm:pt modelId="{B9D4E5B2-A139-485E-B962-4F33FDD2049F}" type="pres">
      <dgm:prSet presAssocID="{97107E13-9409-49B9-B635-6558B8323DBC}" presName="spaceA" presStyleCnt="0"/>
      <dgm:spPr/>
    </dgm:pt>
    <dgm:pt modelId="{50BA25EE-155A-4D02-B0E5-E72079252890}" type="pres">
      <dgm:prSet presAssocID="{8DDD5F8B-BE61-4336-9D19-95B4481D4672}" presName="space" presStyleCnt="0"/>
      <dgm:spPr/>
    </dgm:pt>
    <dgm:pt modelId="{C88035C8-9148-4204-ACC9-8C1DA131B200}" type="pres">
      <dgm:prSet presAssocID="{242721BE-2183-44A2-BE28-ECA2152A49C4}" presName="compositeB" presStyleCnt="0"/>
      <dgm:spPr/>
    </dgm:pt>
    <dgm:pt modelId="{D8F248D5-3B5C-49FD-B8A9-783BA9E645A5}" type="pres">
      <dgm:prSet presAssocID="{242721BE-2183-44A2-BE28-ECA2152A49C4}" presName="textB" presStyleLbl="revTx" presStyleIdx="1" presStyleCnt="6" custScaleX="148907">
        <dgm:presLayoutVars>
          <dgm:bulletEnabled val="1"/>
        </dgm:presLayoutVars>
      </dgm:prSet>
      <dgm:spPr/>
      <dgm:t>
        <a:bodyPr/>
        <a:lstStyle/>
        <a:p>
          <a:endParaRPr lang="en-US"/>
        </a:p>
      </dgm:t>
    </dgm:pt>
    <dgm:pt modelId="{6D039195-3FFF-403F-ABD3-1B5C31657690}" type="pres">
      <dgm:prSet presAssocID="{242721BE-2183-44A2-BE28-ECA2152A49C4}" presName="circleB" presStyleLbl="node1" presStyleIdx="1" presStyleCnt="6"/>
      <dgm:spPr/>
    </dgm:pt>
    <dgm:pt modelId="{D16207E9-C1DA-41D9-8BD1-0FFEACBEF678}" type="pres">
      <dgm:prSet presAssocID="{242721BE-2183-44A2-BE28-ECA2152A49C4}" presName="spaceB" presStyleCnt="0"/>
      <dgm:spPr/>
    </dgm:pt>
    <dgm:pt modelId="{63A47380-8C16-4718-B080-5401F5DDF0A7}" type="pres">
      <dgm:prSet presAssocID="{260B3432-E5CB-4536-B5BE-CFF62F25F9F3}" presName="space" presStyleCnt="0"/>
      <dgm:spPr/>
    </dgm:pt>
    <dgm:pt modelId="{C8AE4A3C-520F-4EDF-94E9-A40312F34B7F}" type="pres">
      <dgm:prSet presAssocID="{A8D9BC7A-4E4A-4A49-B97F-C86A14D41267}" presName="compositeA" presStyleCnt="0"/>
      <dgm:spPr/>
    </dgm:pt>
    <dgm:pt modelId="{33531FFD-45BA-45AF-9961-DBB5D2C72C66}" type="pres">
      <dgm:prSet presAssocID="{A8D9BC7A-4E4A-4A49-B97F-C86A14D41267}" presName="textA" presStyleLbl="revTx" presStyleIdx="2" presStyleCnt="6" custScaleX="165370">
        <dgm:presLayoutVars>
          <dgm:bulletEnabled val="1"/>
        </dgm:presLayoutVars>
      </dgm:prSet>
      <dgm:spPr/>
      <dgm:t>
        <a:bodyPr/>
        <a:lstStyle/>
        <a:p>
          <a:endParaRPr lang="en-US"/>
        </a:p>
      </dgm:t>
    </dgm:pt>
    <dgm:pt modelId="{70E3C2A8-B37C-4B77-A120-A3BBA9D5B5A5}" type="pres">
      <dgm:prSet presAssocID="{A8D9BC7A-4E4A-4A49-B97F-C86A14D41267}" presName="circleA" presStyleLbl="node1" presStyleIdx="2" presStyleCnt="6"/>
      <dgm:spPr/>
    </dgm:pt>
    <dgm:pt modelId="{6947EB72-877F-47BF-826E-4AD5CFCC210B}" type="pres">
      <dgm:prSet presAssocID="{A8D9BC7A-4E4A-4A49-B97F-C86A14D41267}" presName="spaceA" presStyleCnt="0"/>
      <dgm:spPr/>
    </dgm:pt>
    <dgm:pt modelId="{4D271EE5-CEFB-43B8-A699-3898D68B13A5}" type="pres">
      <dgm:prSet presAssocID="{E6A5A418-F51E-4996-831E-B0F7384508A1}" presName="space" presStyleCnt="0"/>
      <dgm:spPr/>
    </dgm:pt>
    <dgm:pt modelId="{A4FFDCA5-4CEF-4AB8-B914-959EE7ACEA15}" type="pres">
      <dgm:prSet presAssocID="{863BC3F2-D8F7-4C4E-8E5A-2B5980ADBA6D}" presName="compositeB" presStyleCnt="0"/>
      <dgm:spPr/>
    </dgm:pt>
    <dgm:pt modelId="{E9618D74-91EB-4C60-BE82-64179598533D}" type="pres">
      <dgm:prSet presAssocID="{863BC3F2-D8F7-4C4E-8E5A-2B5980ADBA6D}" presName="textB" presStyleLbl="revTx" presStyleIdx="3" presStyleCnt="6" custScaleX="158839" custLinFactNeighborX="73" custLinFactNeighborY="-2683">
        <dgm:presLayoutVars>
          <dgm:bulletEnabled val="1"/>
        </dgm:presLayoutVars>
      </dgm:prSet>
      <dgm:spPr/>
      <dgm:t>
        <a:bodyPr/>
        <a:lstStyle/>
        <a:p>
          <a:endParaRPr lang="en-US"/>
        </a:p>
      </dgm:t>
    </dgm:pt>
    <dgm:pt modelId="{61380DD6-0F7A-4FF0-A641-DA4E85325CE3}" type="pres">
      <dgm:prSet presAssocID="{863BC3F2-D8F7-4C4E-8E5A-2B5980ADBA6D}" presName="circleB" presStyleLbl="node1" presStyleIdx="3" presStyleCnt="6"/>
      <dgm:spPr/>
    </dgm:pt>
    <dgm:pt modelId="{2F73A177-C6FB-4569-8A30-3D9EFF973648}" type="pres">
      <dgm:prSet presAssocID="{863BC3F2-D8F7-4C4E-8E5A-2B5980ADBA6D}" presName="spaceB" presStyleCnt="0"/>
      <dgm:spPr/>
    </dgm:pt>
    <dgm:pt modelId="{81940FD3-0C4A-458C-96F6-C492E3FD996C}" type="pres">
      <dgm:prSet presAssocID="{C1E0555E-FAC1-43F8-BDF6-A79D11749C79}" presName="space" presStyleCnt="0"/>
      <dgm:spPr/>
    </dgm:pt>
    <dgm:pt modelId="{FA44EEA3-9761-4B3B-98E3-5160A62E3AA0}" type="pres">
      <dgm:prSet presAssocID="{961A1E73-00DB-4675-BEFA-87F92E56E38D}" presName="compositeA" presStyleCnt="0"/>
      <dgm:spPr/>
    </dgm:pt>
    <dgm:pt modelId="{CE5C2256-AE61-4900-981C-0C8A89D917A6}" type="pres">
      <dgm:prSet presAssocID="{961A1E73-00DB-4675-BEFA-87F92E56E38D}" presName="textA" presStyleLbl="revTx" presStyleIdx="4" presStyleCnt="6" custScaleX="175527">
        <dgm:presLayoutVars>
          <dgm:bulletEnabled val="1"/>
        </dgm:presLayoutVars>
      </dgm:prSet>
      <dgm:spPr/>
      <dgm:t>
        <a:bodyPr/>
        <a:lstStyle/>
        <a:p>
          <a:endParaRPr lang="en-US"/>
        </a:p>
      </dgm:t>
    </dgm:pt>
    <dgm:pt modelId="{D0840D36-865F-46BC-8DA4-0AA47F6234A9}" type="pres">
      <dgm:prSet presAssocID="{961A1E73-00DB-4675-BEFA-87F92E56E38D}" presName="circleA" presStyleLbl="node1" presStyleIdx="4" presStyleCnt="6"/>
      <dgm:spPr/>
    </dgm:pt>
    <dgm:pt modelId="{5CB9E4AA-0CD7-4A5F-8565-B8F031669C5E}" type="pres">
      <dgm:prSet presAssocID="{961A1E73-00DB-4675-BEFA-87F92E56E38D}" presName="spaceA" presStyleCnt="0"/>
      <dgm:spPr/>
    </dgm:pt>
    <dgm:pt modelId="{7FDF1EDA-0877-4E57-863F-1848BF6ACC55}" type="pres">
      <dgm:prSet presAssocID="{39453167-2C1F-421D-A1D0-7514DB45154B}" presName="space" presStyleCnt="0"/>
      <dgm:spPr/>
    </dgm:pt>
    <dgm:pt modelId="{F486592E-ADF8-4D92-97EB-0C81B4EB4D12}" type="pres">
      <dgm:prSet presAssocID="{495BF273-1D2B-4843-8DF9-0B822480310B}" presName="compositeB" presStyleCnt="0"/>
      <dgm:spPr/>
    </dgm:pt>
    <dgm:pt modelId="{2A4DFFE6-4504-4998-89F4-DEBF0059B03F}" type="pres">
      <dgm:prSet presAssocID="{495BF273-1D2B-4843-8DF9-0B822480310B}" presName="textB" presStyleLbl="revTx" presStyleIdx="5" presStyleCnt="6" custScaleX="145124">
        <dgm:presLayoutVars>
          <dgm:bulletEnabled val="1"/>
        </dgm:presLayoutVars>
      </dgm:prSet>
      <dgm:spPr/>
      <dgm:t>
        <a:bodyPr/>
        <a:lstStyle/>
        <a:p>
          <a:endParaRPr lang="en-US"/>
        </a:p>
      </dgm:t>
    </dgm:pt>
    <dgm:pt modelId="{F92C0182-05F5-400C-9943-08147118A306}" type="pres">
      <dgm:prSet presAssocID="{495BF273-1D2B-4843-8DF9-0B822480310B}" presName="circleB" presStyleLbl="node1" presStyleIdx="5" presStyleCnt="6"/>
      <dgm:spPr/>
    </dgm:pt>
    <dgm:pt modelId="{6ADA8D08-E6F9-4721-945B-E4E4735F9F92}" type="pres">
      <dgm:prSet presAssocID="{495BF273-1D2B-4843-8DF9-0B822480310B}" presName="spaceB" presStyleCnt="0"/>
      <dgm:spPr/>
    </dgm:pt>
  </dgm:ptLst>
  <dgm:cxnLst>
    <dgm:cxn modelId="{ACC39B2F-C5B8-4022-BEA4-AFB21151F916}" type="presOf" srcId="{97107E13-9409-49B9-B635-6558B8323DBC}" destId="{5DF0A04D-6E0C-40F3-9584-8470E7E3624B}" srcOrd="0" destOrd="0" presId="urn:microsoft.com/office/officeart/2005/8/layout/hProcess11"/>
    <dgm:cxn modelId="{85E9A7D8-0ED5-4BE5-AF48-28CF27BD0DD0}" type="presOf" srcId="{242721BE-2183-44A2-BE28-ECA2152A49C4}" destId="{D8F248D5-3B5C-49FD-B8A9-783BA9E645A5}" srcOrd="0" destOrd="0" presId="urn:microsoft.com/office/officeart/2005/8/layout/hProcess11"/>
    <dgm:cxn modelId="{F5AC208D-0A1F-4507-8E6A-0DC08F5A8F18}" type="presOf" srcId="{495BF273-1D2B-4843-8DF9-0B822480310B}" destId="{2A4DFFE6-4504-4998-89F4-DEBF0059B03F}" srcOrd="0" destOrd="0" presId="urn:microsoft.com/office/officeart/2005/8/layout/hProcess11"/>
    <dgm:cxn modelId="{6F6BBED0-5C05-4893-9EC6-C3B0A34BE143}" srcId="{DC96C2C9-144E-4822-9BFF-95892A7EA854}" destId="{A8D9BC7A-4E4A-4A49-B97F-C86A14D41267}" srcOrd="2" destOrd="0" parTransId="{68BC96D4-7B35-4FBB-A0EF-AF449AB6EBFB}" sibTransId="{E6A5A418-F51E-4996-831E-B0F7384508A1}"/>
    <dgm:cxn modelId="{224D3887-1A63-4DAE-8CE0-63BF4AF424F8}" type="presOf" srcId="{961A1E73-00DB-4675-BEFA-87F92E56E38D}" destId="{CE5C2256-AE61-4900-981C-0C8A89D917A6}" srcOrd="0" destOrd="0" presId="urn:microsoft.com/office/officeart/2005/8/layout/hProcess11"/>
    <dgm:cxn modelId="{CFCC03E3-8F08-463C-BCC2-1501483671AA}" type="presOf" srcId="{A8D9BC7A-4E4A-4A49-B97F-C86A14D41267}" destId="{33531FFD-45BA-45AF-9961-DBB5D2C72C66}" srcOrd="0" destOrd="0" presId="urn:microsoft.com/office/officeart/2005/8/layout/hProcess11"/>
    <dgm:cxn modelId="{49153475-D010-4598-916D-0F0D55B2EE22}" type="presOf" srcId="{DC96C2C9-144E-4822-9BFF-95892A7EA854}" destId="{2D25A313-D809-40A6-90AB-55BABC8C9697}" srcOrd="0" destOrd="0" presId="urn:microsoft.com/office/officeart/2005/8/layout/hProcess11"/>
    <dgm:cxn modelId="{8450ECA7-D723-4D4A-9A2C-88AE03D6886A}" srcId="{DC96C2C9-144E-4822-9BFF-95892A7EA854}" destId="{97107E13-9409-49B9-B635-6558B8323DBC}" srcOrd="0" destOrd="0" parTransId="{1AEF1F89-586C-4180-8432-11D332CBC1A4}" sibTransId="{8DDD5F8B-BE61-4336-9D19-95B4481D4672}"/>
    <dgm:cxn modelId="{587801DA-B404-434A-9F1B-5CD808B4355C}" type="presOf" srcId="{863BC3F2-D8F7-4C4E-8E5A-2B5980ADBA6D}" destId="{E9618D74-91EB-4C60-BE82-64179598533D}" srcOrd="0" destOrd="0" presId="urn:microsoft.com/office/officeart/2005/8/layout/hProcess11"/>
    <dgm:cxn modelId="{0E701830-D3B1-4A80-BD72-1DF1CBC14462}" srcId="{DC96C2C9-144E-4822-9BFF-95892A7EA854}" destId="{961A1E73-00DB-4675-BEFA-87F92E56E38D}" srcOrd="4" destOrd="0" parTransId="{EDD54BB4-406E-4B46-B59A-CA1B73366475}" sibTransId="{39453167-2C1F-421D-A1D0-7514DB45154B}"/>
    <dgm:cxn modelId="{013A3A91-0D02-4D9B-A444-9B55B60A819D}" srcId="{DC96C2C9-144E-4822-9BFF-95892A7EA854}" destId="{242721BE-2183-44A2-BE28-ECA2152A49C4}" srcOrd="1" destOrd="0" parTransId="{D65B9EAC-6CC3-40B4-9330-91347683103C}" sibTransId="{260B3432-E5CB-4536-B5BE-CFF62F25F9F3}"/>
    <dgm:cxn modelId="{81C9E3CE-33BB-4517-87BA-BDEEE54A01B8}" srcId="{DC96C2C9-144E-4822-9BFF-95892A7EA854}" destId="{863BC3F2-D8F7-4C4E-8E5A-2B5980ADBA6D}" srcOrd="3" destOrd="0" parTransId="{111D0BF3-AEBD-4BD0-9039-9CEB6B16D97C}" sibTransId="{C1E0555E-FAC1-43F8-BDF6-A79D11749C79}"/>
    <dgm:cxn modelId="{3BA8B448-F210-4684-B11B-AA90C2F4A9E3}" srcId="{DC96C2C9-144E-4822-9BFF-95892A7EA854}" destId="{495BF273-1D2B-4843-8DF9-0B822480310B}" srcOrd="5" destOrd="0" parTransId="{B0BA3282-EB3E-4C5F-93A8-1680599D78B4}" sibTransId="{144D4EB5-3BFE-40FA-B401-DC96AD3C5221}"/>
    <dgm:cxn modelId="{7CD26926-9D22-4566-A0CB-8A3787DC1BB5}" type="presParOf" srcId="{2D25A313-D809-40A6-90AB-55BABC8C9697}" destId="{2C7E3260-5E0D-4398-BD32-156F8B63F82A}" srcOrd="0" destOrd="0" presId="urn:microsoft.com/office/officeart/2005/8/layout/hProcess11"/>
    <dgm:cxn modelId="{0DFCC6FB-DE84-456D-8728-49367AF1D78C}" type="presParOf" srcId="{2D25A313-D809-40A6-90AB-55BABC8C9697}" destId="{A3C27B81-5499-4A76-A4B3-AA7734800ED4}" srcOrd="1" destOrd="0" presId="urn:microsoft.com/office/officeart/2005/8/layout/hProcess11"/>
    <dgm:cxn modelId="{3C9DA108-83FC-4C98-9C71-2E071DCD8DD4}" type="presParOf" srcId="{A3C27B81-5499-4A76-A4B3-AA7734800ED4}" destId="{ACAC79A4-54BF-4158-89EE-FF1E8E9D316F}" srcOrd="0" destOrd="0" presId="urn:microsoft.com/office/officeart/2005/8/layout/hProcess11"/>
    <dgm:cxn modelId="{9ACF9270-A17A-4851-9DCA-C0D7D566FC58}" type="presParOf" srcId="{ACAC79A4-54BF-4158-89EE-FF1E8E9D316F}" destId="{5DF0A04D-6E0C-40F3-9584-8470E7E3624B}" srcOrd="0" destOrd="0" presId="urn:microsoft.com/office/officeart/2005/8/layout/hProcess11"/>
    <dgm:cxn modelId="{42921A98-4DBB-42BD-816A-9A2E9C8B22B4}" type="presParOf" srcId="{ACAC79A4-54BF-4158-89EE-FF1E8E9D316F}" destId="{102EE164-1083-4247-9BD6-F4593B7272C1}" srcOrd="1" destOrd="0" presId="urn:microsoft.com/office/officeart/2005/8/layout/hProcess11"/>
    <dgm:cxn modelId="{57916E0A-328F-4E51-B57C-326230518805}" type="presParOf" srcId="{ACAC79A4-54BF-4158-89EE-FF1E8E9D316F}" destId="{B9D4E5B2-A139-485E-B962-4F33FDD2049F}" srcOrd="2" destOrd="0" presId="urn:microsoft.com/office/officeart/2005/8/layout/hProcess11"/>
    <dgm:cxn modelId="{667543CF-C463-4D0E-84B0-4FBCE90A16CD}" type="presParOf" srcId="{A3C27B81-5499-4A76-A4B3-AA7734800ED4}" destId="{50BA25EE-155A-4D02-B0E5-E72079252890}" srcOrd="1" destOrd="0" presId="urn:microsoft.com/office/officeart/2005/8/layout/hProcess11"/>
    <dgm:cxn modelId="{44B0379A-B01A-435A-A4C2-140D6A49E63B}" type="presParOf" srcId="{A3C27B81-5499-4A76-A4B3-AA7734800ED4}" destId="{C88035C8-9148-4204-ACC9-8C1DA131B200}" srcOrd="2" destOrd="0" presId="urn:microsoft.com/office/officeart/2005/8/layout/hProcess11"/>
    <dgm:cxn modelId="{9770A75E-7F3E-431C-A9BC-B57D20D5AFCF}" type="presParOf" srcId="{C88035C8-9148-4204-ACC9-8C1DA131B200}" destId="{D8F248D5-3B5C-49FD-B8A9-783BA9E645A5}" srcOrd="0" destOrd="0" presId="urn:microsoft.com/office/officeart/2005/8/layout/hProcess11"/>
    <dgm:cxn modelId="{14073D46-5767-46C3-A7F1-5AA4ABFBFCEB}" type="presParOf" srcId="{C88035C8-9148-4204-ACC9-8C1DA131B200}" destId="{6D039195-3FFF-403F-ABD3-1B5C31657690}" srcOrd="1" destOrd="0" presId="urn:microsoft.com/office/officeart/2005/8/layout/hProcess11"/>
    <dgm:cxn modelId="{A53CB62A-AE18-4149-8DC3-A85618629E79}" type="presParOf" srcId="{C88035C8-9148-4204-ACC9-8C1DA131B200}" destId="{D16207E9-C1DA-41D9-8BD1-0FFEACBEF678}" srcOrd="2" destOrd="0" presId="urn:microsoft.com/office/officeart/2005/8/layout/hProcess11"/>
    <dgm:cxn modelId="{42FC3D7D-BA52-4CF1-9EF9-0B22D1AAF399}" type="presParOf" srcId="{A3C27B81-5499-4A76-A4B3-AA7734800ED4}" destId="{63A47380-8C16-4718-B080-5401F5DDF0A7}" srcOrd="3" destOrd="0" presId="urn:microsoft.com/office/officeart/2005/8/layout/hProcess11"/>
    <dgm:cxn modelId="{85AC5050-CC17-4C55-83EB-F63B844B48D4}" type="presParOf" srcId="{A3C27B81-5499-4A76-A4B3-AA7734800ED4}" destId="{C8AE4A3C-520F-4EDF-94E9-A40312F34B7F}" srcOrd="4" destOrd="0" presId="urn:microsoft.com/office/officeart/2005/8/layout/hProcess11"/>
    <dgm:cxn modelId="{BD746240-1CD5-4F79-ACD8-2DC1533A3173}" type="presParOf" srcId="{C8AE4A3C-520F-4EDF-94E9-A40312F34B7F}" destId="{33531FFD-45BA-45AF-9961-DBB5D2C72C66}" srcOrd="0" destOrd="0" presId="urn:microsoft.com/office/officeart/2005/8/layout/hProcess11"/>
    <dgm:cxn modelId="{9C67E451-6F91-449B-916C-2046641BE09C}" type="presParOf" srcId="{C8AE4A3C-520F-4EDF-94E9-A40312F34B7F}" destId="{70E3C2A8-B37C-4B77-A120-A3BBA9D5B5A5}" srcOrd="1" destOrd="0" presId="urn:microsoft.com/office/officeart/2005/8/layout/hProcess11"/>
    <dgm:cxn modelId="{88D8B55C-E3FD-4CE1-ABB8-8CD7C86C34A5}" type="presParOf" srcId="{C8AE4A3C-520F-4EDF-94E9-A40312F34B7F}" destId="{6947EB72-877F-47BF-826E-4AD5CFCC210B}" srcOrd="2" destOrd="0" presId="urn:microsoft.com/office/officeart/2005/8/layout/hProcess11"/>
    <dgm:cxn modelId="{7487A6C4-6C5E-43C8-8682-51D083BE0308}" type="presParOf" srcId="{A3C27B81-5499-4A76-A4B3-AA7734800ED4}" destId="{4D271EE5-CEFB-43B8-A699-3898D68B13A5}" srcOrd="5" destOrd="0" presId="urn:microsoft.com/office/officeart/2005/8/layout/hProcess11"/>
    <dgm:cxn modelId="{7C4B378B-4F50-4B23-9B9D-6A25C3DE1D18}" type="presParOf" srcId="{A3C27B81-5499-4A76-A4B3-AA7734800ED4}" destId="{A4FFDCA5-4CEF-4AB8-B914-959EE7ACEA15}" srcOrd="6" destOrd="0" presId="urn:microsoft.com/office/officeart/2005/8/layout/hProcess11"/>
    <dgm:cxn modelId="{F13FFC18-A3B1-4EE8-8402-B7BB9FCDAD83}" type="presParOf" srcId="{A4FFDCA5-4CEF-4AB8-B914-959EE7ACEA15}" destId="{E9618D74-91EB-4C60-BE82-64179598533D}" srcOrd="0" destOrd="0" presId="urn:microsoft.com/office/officeart/2005/8/layout/hProcess11"/>
    <dgm:cxn modelId="{1F40BF6D-9E4C-428C-8638-3E4F7CC1B85A}" type="presParOf" srcId="{A4FFDCA5-4CEF-4AB8-B914-959EE7ACEA15}" destId="{61380DD6-0F7A-4FF0-A641-DA4E85325CE3}" srcOrd="1" destOrd="0" presId="urn:microsoft.com/office/officeart/2005/8/layout/hProcess11"/>
    <dgm:cxn modelId="{4E993272-C94E-4DB1-B470-737C93E524F0}" type="presParOf" srcId="{A4FFDCA5-4CEF-4AB8-B914-959EE7ACEA15}" destId="{2F73A177-C6FB-4569-8A30-3D9EFF973648}" srcOrd="2" destOrd="0" presId="urn:microsoft.com/office/officeart/2005/8/layout/hProcess11"/>
    <dgm:cxn modelId="{A8FBAA0E-BC0C-40AC-9088-3570C5EFAF03}" type="presParOf" srcId="{A3C27B81-5499-4A76-A4B3-AA7734800ED4}" destId="{81940FD3-0C4A-458C-96F6-C492E3FD996C}" srcOrd="7" destOrd="0" presId="urn:microsoft.com/office/officeart/2005/8/layout/hProcess11"/>
    <dgm:cxn modelId="{F5499F0D-066A-43EA-BCCE-898DE2887547}" type="presParOf" srcId="{A3C27B81-5499-4A76-A4B3-AA7734800ED4}" destId="{FA44EEA3-9761-4B3B-98E3-5160A62E3AA0}" srcOrd="8" destOrd="0" presId="urn:microsoft.com/office/officeart/2005/8/layout/hProcess11"/>
    <dgm:cxn modelId="{8D25C8D5-44EF-4949-8A71-E92E5FA9B8A9}" type="presParOf" srcId="{FA44EEA3-9761-4B3B-98E3-5160A62E3AA0}" destId="{CE5C2256-AE61-4900-981C-0C8A89D917A6}" srcOrd="0" destOrd="0" presId="urn:microsoft.com/office/officeart/2005/8/layout/hProcess11"/>
    <dgm:cxn modelId="{9DAA9541-B23E-495E-8F1C-D03B20E50FB4}" type="presParOf" srcId="{FA44EEA3-9761-4B3B-98E3-5160A62E3AA0}" destId="{D0840D36-865F-46BC-8DA4-0AA47F6234A9}" srcOrd="1" destOrd="0" presId="urn:microsoft.com/office/officeart/2005/8/layout/hProcess11"/>
    <dgm:cxn modelId="{D91EFEC5-5997-4150-9430-2793CCE57C87}" type="presParOf" srcId="{FA44EEA3-9761-4B3B-98E3-5160A62E3AA0}" destId="{5CB9E4AA-0CD7-4A5F-8565-B8F031669C5E}" srcOrd="2" destOrd="0" presId="urn:microsoft.com/office/officeart/2005/8/layout/hProcess11"/>
    <dgm:cxn modelId="{32F535FE-7747-44B3-B4AB-56B75850643F}" type="presParOf" srcId="{A3C27B81-5499-4A76-A4B3-AA7734800ED4}" destId="{7FDF1EDA-0877-4E57-863F-1848BF6ACC55}" srcOrd="9" destOrd="0" presId="urn:microsoft.com/office/officeart/2005/8/layout/hProcess11"/>
    <dgm:cxn modelId="{FC6EB6DA-F650-4415-A2B4-08B085F503B6}" type="presParOf" srcId="{A3C27B81-5499-4A76-A4B3-AA7734800ED4}" destId="{F486592E-ADF8-4D92-97EB-0C81B4EB4D12}" srcOrd="10" destOrd="0" presId="urn:microsoft.com/office/officeart/2005/8/layout/hProcess11"/>
    <dgm:cxn modelId="{EDA7CC7E-A436-4FA2-A8B4-E35AD587C8C6}" type="presParOf" srcId="{F486592E-ADF8-4D92-97EB-0C81B4EB4D12}" destId="{2A4DFFE6-4504-4998-89F4-DEBF0059B03F}" srcOrd="0" destOrd="0" presId="urn:microsoft.com/office/officeart/2005/8/layout/hProcess11"/>
    <dgm:cxn modelId="{9D832BEF-D005-4FA1-B731-6CBFB783E7E1}" type="presParOf" srcId="{F486592E-ADF8-4D92-97EB-0C81B4EB4D12}" destId="{F92C0182-05F5-400C-9943-08147118A306}" srcOrd="1" destOrd="0" presId="urn:microsoft.com/office/officeart/2005/8/layout/hProcess11"/>
    <dgm:cxn modelId="{CD56C007-172A-4A77-87BC-ABEBB87C0E9B}" type="presParOf" srcId="{F486592E-ADF8-4D92-97EB-0C81B4EB4D12}" destId="{6ADA8D08-E6F9-4721-945B-E4E4735F9F92}" srcOrd="2" destOrd="0" presId="urn:microsoft.com/office/officeart/2005/8/layout/hProcess1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ECC7978B-8701-41A9-A5B5-A1455524957A}" type="datetimeFigureOut">
              <a:rPr lang="en-US" smtClean="0"/>
              <a:t>8/26/2016</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4A53C431-BC16-4111-948C-8BB8B593921D}" type="slidenum">
              <a:rPr lang="en-US" smtClean="0"/>
              <a:t>‹#›</a:t>
            </a:fld>
            <a:endParaRPr lang="en-US"/>
          </a:p>
        </p:txBody>
      </p:sp>
    </p:spTree>
    <p:extLst>
      <p:ext uri="{BB962C8B-B14F-4D97-AF65-F5344CB8AC3E}">
        <p14:creationId xmlns:p14="http://schemas.microsoft.com/office/powerpoint/2010/main" val="17980887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4A53C431-BC16-4111-948C-8BB8B593921D}" type="slidenum">
              <a:rPr lang="en-US" smtClean="0"/>
              <a:t>1</a:t>
            </a:fld>
            <a:endParaRPr lang="en-US"/>
          </a:p>
        </p:txBody>
      </p:sp>
    </p:spTree>
    <p:extLst>
      <p:ext uri="{BB962C8B-B14F-4D97-AF65-F5344CB8AC3E}">
        <p14:creationId xmlns:p14="http://schemas.microsoft.com/office/powerpoint/2010/main" val="39809525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Candidate through their submission documents must illustrate 4 Program Requirements: Involvement in Research, Advanced Clinical Competency, Professional Development, and Professional Development. In addition, the candidate’s submission must also provide evidence that the candidate has experience in the 9 competency areas: Research, Leadership, Advanced Knowledge, Communication/Collaboration, Advanced Clinical Reasoning, Teaching/Mentoring, Advanced Clinical Skills, Professional Development/Lifelong Learning, and Innovation.</a:t>
            </a:r>
            <a:endParaRPr lang="en-US" dirty="0"/>
          </a:p>
        </p:txBody>
      </p:sp>
      <p:sp>
        <p:nvSpPr>
          <p:cNvPr id="4" name="Slide Number Placeholder 3"/>
          <p:cNvSpPr>
            <a:spLocks noGrp="1"/>
          </p:cNvSpPr>
          <p:nvPr>
            <p:ph type="sldNum" sz="quarter" idx="10"/>
          </p:nvPr>
        </p:nvSpPr>
        <p:spPr/>
        <p:txBody>
          <a:bodyPr/>
          <a:lstStyle/>
          <a:p>
            <a:fld id="{4A53C431-BC16-4111-948C-8BB8B593921D}" type="slidenum">
              <a:rPr lang="en-US" smtClean="0"/>
              <a:t>12</a:t>
            </a:fld>
            <a:endParaRPr lang="en-US"/>
          </a:p>
        </p:txBody>
      </p:sp>
    </p:spTree>
    <p:extLst>
      <p:ext uri="{BB962C8B-B14F-4D97-AF65-F5344CB8AC3E}">
        <p14:creationId xmlns:p14="http://schemas.microsoft.com/office/powerpoint/2010/main" val="361997202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Submission</a:t>
            </a:r>
            <a:r>
              <a:rPr lang="en-US" baseline="0" dirty="0" smtClean="0"/>
              <a:t> divided in two Stages (Stage I Portfolio, Stage II Case Based Discussion)</a:t>
            </a:r>
          </a:p>
          <a:p>
            <a:r>
              <a:rPr lang="en-US" baseline="0" dirty="0" smtClean="0"/>
              <a:t>If Stage I is successful, candidate moves directly into Stage II</a:t>
            </a:r>
            <a:endParaRPr lang="en-US" dirty="0"/>
          </a:p>
        </p:txBody>
      </p:sp>
      <p:sp>
        <p:nvSpPr>
          <p:cNvPr id="4" name="Slide Number Placeholder 3"/>
          <p:cNvSpPr>
            <a:spLocks noGrp="1"/>
          </p:cNvSpPr>
          <p:nvPr>
            <p:ph type="sldNum" sz="quarter" idx="10"/>
          </p:nvPr>
        </p:nvSpPr>
        <p:spPr/>
        <p:txBody>
          <a:bodyPr/>
          <a:lstStyle/>
          <a:p>
            <a:fld id="{2B7C9703-8EBB-4D4F-8564-38E076EF97F0}" type="slidenum">
              <a:rPr lang="en-US" smtClean="0"/>
              <a:pPr/>
              <a:t>13</a:t>
            </a:fld>
            <a:endParaRPr lang="en-US" dirty="0"/>
          </a:p>
        </p:txBody>
      </p:sp>
    </p:spTree>
    <p:extLst>
      <p:ext uri="{BB962C8B-B14F-4D97-AF65-F5344CB8AC3E}">
        <p14:creationId xmlns:p14="http://schemas.microsoft.com/office/powerpoint/2010/main" val="112108629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smtClean="0"/>
              <a:t>Please open both the MSF Contact List and the Conflict</a:t>
            </a:r>
            <a:r>
              <a:rPr lang="en-CA" baseline="0" dirty="0" smtClean="0"/>
              <a:t> of Interest form</a:t>
            </a:r>
            <a:endParaRPr lang="en-CA" dirty="0"/>
          </a:p>
        </p:txBody>
      </p:sp>
      <p:sp>
        <p:nvSpPr>
          <p:cNvPr id="4" name="Slide Number Placeholder 3"/>
          <p:cNvSpPr>
            <a:spLocks noGrp="1"/>
          </p:cNvSpPr>
          <p:nvPr>
            <p:ph type="sldNum" sz="quarter" idx="10"/>
          </p:nvPr>
        </p:nvSpPr>
        <p:spPr/>
        <p:txBody>
          <a:bodyPr/>
          <a:lstStyle/>
          <a:p>
            <a:fld id="{4A53C431-BC16-4111-948C-8BB8B593921D}" type="slidenum">
              <a:rPr lang="en-US" smtClean="0"/>
              <a:t>14</a:t>
            </a:fld>
            <a:endParaRPr lang="en-US"/>
          </a:p>
        </p:txBody>
      </p:sp>
    </p:spTree>
    <p:extLst>
      <p:ext uri="{BB962C8B-B14F-4D97-AF65-F5344CB8AC3E}">
        <p14:creationId xmlns:p14="http://schemas.microsoft.com/office/powerpoint/2010/main" val="12364993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228600" y="4415790"/>
            <a:ext cx="6477000" cy="4183380"/>
          </a:xfrm>
        </p:spPr>
        <p:txBody>
          <a:bodyPr/>
          <a:lstStyle/>
          <a:p>
            <a:r>
              <a:rPr lang="en-US" dirty="0" smtClean="0"/>
              <a:t>Activity record applied to 4 requirements</a:t>
            </a:r>
          </a:p>
          <a:p>
            <a:r>
              <a:rPr lang="en-US" dirty="0" smtClean="0"/>
              <a:t>Summarizes experience in clinical specialty area</a:t>
            </a:r>
          </a:p>
          <a:p>
            <a:r>
              <a:rPr lang="en-US" dirty="0" smtClean="0"/>
              <a:t>Demonstrates:</a:t>
            </a:r>
          </a:p>
          <a:p>
            <a:pPr lvl="1"/>
            <a:r>
              <a:rPr lang="en-US" dirty="0" smtClean="0"/>
              <a:t>In depth knowledge in practice area</a:t>
            </a:r>
          </a:p>
          <a:p>
            <a:pPr lvl="1"/>
            <a:r>
              <a:rPr lang="en-US" dirty="0" smtClean="0"/>
              <a:t>Broad based knowledge</a:t>
            </a:r>
          </a:p>
          <a:p>
            <a:pPr lvl="1"/>
            <a:r>
              <a:rPr lang="en-US" dirty="0" smtClean="0"/>
              <a:t>Reflection on experience</a:t>
            </a:r>
          </a:p>
          <a:p>
            <a:pPr lvl="1"/>
            <a:r>
              <a:rPr lang="en-US" dirty="0" smtClean="0"/>
              <a:t>Professional Development</a:t>
            </a:r>
          </a:p>
          <a:p>
            <a:pPr lvl="1"/>
            <a:r>
              <a:rPr lang="en-US" dirty="0" smtClean="0"/>
              <a:t>Research</a:t>
            </a:r>
          </a:p>
          <a:p>
            <a:pPr lvl="1"/>
            <a:r>
              <a:rPr lang="en-US" dirty="0" smtClean="0"/>
              <a:t>Teaching &amp; Mentoring</a:t>
            </a:r>
          </a:p>
          <a:p>
            <a:pPr lvl="1"/>
            <a:endParaRPr lang="en-US" dirty="0" smtClean="0"/>
          </a:p>
          <a:p>
            <a:pPr lvl="0"/>
            <a:r>
              <a:rPr lang="en-US" dirty="0"/>
              <a:t>Portfolio development is a valuable exercise in self-assessment, goal setting, and demonstration of </a:t>
            </a:r>
            <a:r>
              <a:rPr lang="en-US" dirty="0" smtClean="0"/>
              <a:t>accomplishments. Portfolio </a:t>
            </a:r>
            <a:r>
              <a:rPr lang="en-US" dirty="0"/>
              <a:t>development is a dynamic process that requires candidates to critically consider which fewest pieces will most effectively demonstrate their deliberate career planning (what types of information to include, what not to include).  It is NOT the same as the College Portfolio – including more pieces will only risk muddying the candidate’s </a:t>
            </a:r>
            <a:r>
              <a:rPr lang="en-US" dirty="0" smtClean="0"/>
              <a:t>argument. The multisource</a:t>
            </a:r>
            <a:r>
              <a:rPr lang="en-US" baseline="0" dirty="0" smtClean="0"/>
              <a:t> feedback tool was designed to collect the perspectives of a wide range of colleagues and peers on your professional practice </a:t>
            </a:r>
          </a:p>
          <a:p>
            <a:r>
              <a:rPr lang="en-US" baseline="0" dirty="0" smtClean="0"/>
              <a:t>For example, they required:</a:t>
            </a:r>
          </a:p>
          <a:p>
            <a:pPr>
              <a:buFontTx/>
              <a:buChar char="-"/>
            </a:pPr>
            <a:r>
              <a:rPr lang="en-US" baseline="0" dirty="0" smtClean="0"/>
              <a:t>6 PT peers</a:t>
            </a:r>
          </a:p>
          <a:p>
            <a:pPr>
              <a:buFontTx/>
              <a:buChar char="-"/>
            </a:pPr>
            <a:r>
              <a:rPr lang="en-US" baseline="0" dirty="0" smtClean="0"/>
              <a:t>6 interprofessional peers (it is understood that they may not have seen you with patients, but they will be providing feedback on the quality of their interactions with you as a physiotherapists)</a:t>
            </a:r>
          </a:p>
          <a:p>
            <a:pPr>
              <a:buFontTx/>
              <a:buChar char="-"/>
            </a:pPr>
            <a:r>
              <a:rPr lang="en-US" baseline="0" dirty="0" smtClean="0"/>
              <a:t>1 mentor</a:t>
            </a:r>
          </a:p>
          <a:p>
            <a:pPr>
              <a:buFontTx/>
              <a:buChar char="-"/>
            </a:pPr>
            <a:r>
              <a:rPr lang="en-US" baseline="0" dirty="0" smtClean="0"/>
              <a:t>1 mentee</a:t>
            </a:r>
          </a:p>
          <a:p>
            <a:pPr>
              <a:buFontTx/>
              <a:buChar char="-"/>
            </a:pPr>
            <a:r>
              <a:rPr lang="en-US" baseline="0" dirty="0" smtClean="0"/>
              <a:t>6 clients</a:t>
            </a:r>
          </a:p>
          <a:p>
            <a:endParaRPr lang="en-US" baseline="0" dirty="0" smtClean="0"/>
          </a:p>
          <a:p>
            <a:r>
              <a:rPr lang="en-US" baseline="0" dirty="0" smtClean="0"/>
              <a:t>The MSF provides confirmation from other sources that speaks to how you have developed as a clinical specialist. The feedback provides another layer or dimension for the assessor panel to consider when reviewing the candidate’s submission. </a:t>
            </a:r>
          </a:p>
          <a:p>
            <a:pPr lvl="0"/>
            <a:endParaRPr lang="en-US" dirty="0"/>
          </a:p>
          <a:p>
            <a:pPr lvl="0"/>
            <a:r>
              <a:rPr lang="en-US" dirty="0"/>
              <a:t>Self-reflection enables the transformation from novice to expert.  It is a fundamental practice for those wishing to excel in their field.</a:t>
            </a:r>
          </a:p>
          <a:p>
            <a:pPr lvl="0"/>
            <a:r>
              <a:rPr lang="en-US" dirty="0"/>
              <a:t>The purpose of the CR is not simply a recollection of  the details of an event, it is a tool to explain your thought-process, the actions you took and how this will affect you or your development in the future</a:t>
            </a:r>
          </a:p>
          <a:p>
            <a:pPr lvl="0"/>
            <a:r>
              <a:rPr lang="en-US" dirty="0"/>
              <a:t>The kinds of knowledge generated from practice, reflection, research, and theoretical frameworks are fundamentally different.  Candidates should consider these various layers and differentiate between them in their submission.</a:t>
            </a:r>
          </a:p>
          <a:p>
            <a:pPr lvl="0"/>
            <a:r>
              <a:rPr lang="en-US" dirty="0"/>
              <a:t>CR is considered in light of the other submission components, not in isolation or in spite of them. </a:t>
            </a:r>
          </a:p>
          <a:p>
            <a:endParaRPr lang="en-US" dirty="0" smtClean="0"/>
          </a:p>
          <a:p>
            <a:endParaRPr lang="en-US" dirty="0" smtClean="0"/>
          </a:p>
          <a:p>
            <a:r>
              <a:rPr lang="en-US" dirty="0" smtClean="0"/>
              <a:t>The distinguishing characteristic</a:t>
            </a:r>
            <a:r>
              <a:rPr lang="en-US" baseline="0" dirty="0" smtClean="0"/>
              <a:t> is the ability to reflect and learn from their clinical experience and change their actions and practice as a result of the knowledge that they generate.</a:t>
            </a:r>
            <a:r>
              <a:rPr lang="en-US" dirty="0" smtClean="0"/>
              <a:t> </a:t>
            </a:r>
          </a:p>
          <a:p>
            <a:r>
              <a:rPr lang="en-US" dirty="0" smtClean="0"/>
              <a:t>2</a:t>
            </a:r>
            <a:r>
              <a:rPr lang="en-US" baseline="0" dirty="0" smtClean="0"/>
              <a:t> out of these 3 areas of reflection are submitted, except the reflection on “practice generated knowledge” is mandatory.</a:t>
            </a:r>
          </a:p>
          <a:p>
            <a:r>
              <a:rPr lang="en-US" baseline="0" dirty="0" smtClean="0"/>
              <a:t>Practice generated knowledge = select a clinical experience that took place in your specialty area of practice in the last two years that stimulated you to either change what you think about your practice or what you do in your practice</a:t>
            </a:r>
          </a:p>
          <a:p>
            <a:r>
              <a:rPr lang="en-US" baseline="0" dirty="0" smtClean="0"/>
              <a:t>Research – contribute to research project, seek/apply research evidence to your practice</a:t>
            </a:r>
          </a:p>
          <a:p>
            <a:r>
              <a:rPr lang="en-US" baseline="0" dirty="0" smtClean="0"/>
              <a:t>Theory to Practice – select a clinical incident that may have been an “AHA” moment that stimulates you to apply theoretical knowledge or theoretical framework to practice such that your subsequent practice has changed</a:t>
            </a:r>
          </a:p>
          <a:p>
            <a:r>
              <a:rPr lang="en-US" baseline="0" dirty="0" smtClean="0"/>
              <a:t>The clinical reflection tools measure evidence of all the 9 competencies.  </a:t>
            </a:r>
          </a:p>
          <a:p>
            <a:r>
              <a:rPr lang="en-US" baseline="0" dirty="0" smtClean="0"/>
              <a:t>Some competencies may be more easily addressed using the clinical reflection tools: Advanced clinical reasoning, professional development and lifelong learning, innovation, research, advanced knowledge and clinical skills.</a:t>
            </a:r>
          </a:p>
          <a:p>
            <a:endParaRPr lang="en-US" baseline="0" dirty="0" smtClean="0"/>
          </a:p>
          <a:p>
            <a:r>
              <a:rPr lang="en-US" baseline="0" dirty="0" smtClean="0"/>
              <a:t>Each submission is a maximum of 5 pages each.</a:t>
            </a:r>
          </a:p>
          <a:p>
            <a:pPr lvl="0"/>
            <a:endParaRPr lang="en-US" dirty="0"/>
          </a:p>
        </p:txBody>
      </p:sp>
      <p:sp>
        <p:nvSpPr>
          <p:cNvPr id="4" name="Slide Number Placeholder 3"/>
          <p:cNvSpPr>
            <a:spLocks noGrp="1"/>
          </p:cNvSpPr>
          <p:nvPr>
            <p:ph type="sldNum" sz="quarter" idx="10"/>
          </p:nvPr>
        </p:nvSpPr>
        <p:spPr/>
        <p:txBody>
          <a:bodyPr/>
          <a:lstStyle/>
          <a:p>
            <a:fld id="{2B7C9703-8EBB-4D4F-8564-38E076EF97F0}" type="slidenum">
              <a:rPr lang="en-US" smtClean="0"/>
              <a:pPr/>
              <a:t>15</a:t>
            </a:fld>
            <a:endParaRPr lang="en-US" dirty="0"/>
          </a:p>
        </p:txBody>
      </p:sp>
    </p:spTree>
    <p:extLst>
      <p:ext uri="{BB962C8B-B14F-4D97-AF65-F5344CB8AC3E}">
        <p14:creationId xmlns:p14="http://schemas.microsoft.com/office/powerpoint/2010/main" val="301416497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dirty="0" smtClean="0"/>
              <a:t>Please open the case based discussion template, you can also use the narrative doc, but ensure all</a:t>
            </a:r>
            <a:r>
              <a:rPr lang="en-US" baseline="0" dirty="0" smtClean="0"/>
              <a:t> of the elements are present.</a:t>
            </a:r>
            <a:endParaRPr lang="en-US" dirty="0" smtClean="0"/>
          </a:p>
          <a:p>
            <a:pPr marL="174708" indent="-174708">
              <a:buFont typeface="Arial" pitchFamily="34" charset="0"/>
              <a:buChar char="•"/>
            </a:pPr>
            <a:r>
              <a:rPr lang="en-US" dirty="0" smtClean="0"/>
              <a:t>Three clinical cases presented must be 3 different patient situations and include a variety of presentations</a:t>
            </a:r>
          </a:p>
          <a:p>
            <a:pPr marL="174708" indent="-174708">
              <a:buFont typeface="Arial" pitchFamily="34" charset="0"/>
              <a:buChar char="•"/>
            </a:pPr>
            <a:r>
              <a:rPr lang="en-US" baseline="0" dirty="0" smtClean="0"/>
              <a:t>At least one patient case should include discharge planning activities</a:t>
            </a:r>
          </a:p>
          <a:p>
            <a:pPr marL="174708" indent="-174708">
              <a:buFont typeface="Arial" pitchFamily="34" charset="0"/>
              <a:buChar char="•"/>
            </a:pPr>
            <a:endParaRPr lang="en-US" baseline="0" dirty="0" smtClean="0"/>
          </a:p>
          <a:p>
            <a:pPr marL="174708" indent="-174708">
              <a:buFont typeface="Arial" pitchFamily="34" charset="0"/>
              <a:buChar char="•"/>
            </a:pPr>
            <a:r>
              <a:rPr lang="en-US" baseline="0" dirty="0" smtClean="0"/>
              <a:t>Case based discussion with assessor panel – the assessors individually assess and score the submission, then get together via teleconference to discuss the submission and to develop questions to probe your advanced knowledge and reasoning and other competencies. It is a 3 member panel.</a:t>
            </a:r>
          </a:p>
          <a:p>
            <a:pPr marL="174708" indent="-174708">
              <a:buFont typeface="Arial" pitchFamily="34" charset="0"/>
              <a:buChar char="•"/>
            </a:pPr>
            <a:endParaRPr lang="en-US" baseline="0" dirty="0" smtClean="0"/>
          </a:p>
          <a:p>
            <a:pPr marL="174708" indent="-174708">
              <a:buFont typeface="Arial" pitchFamily="34" charset="0"/>
              <a:buChar char="•"/>
            </a:pPr>
            <a:r>
              <a:rPr lang="en-US" baseline="0" dirty="0" smtClean="0"/>
              <a:t>The cases allow the candidate to explain their thought process and why they made certain decisions on treatment/care</a:t>
            </a:r>
          </a:p>
          <a:p>
            <a:pPr marL="174708" indent="-174708">
              <a:buFont typeface="Arial" pitchFamily="34" charset="0"/>
              <a:buChar char="•"/>
            </a:pPr>
            <a:r>
              <a:rPr lang="en-US" dirty="0"/>
              <a:t>CBD is an opportunity for assessors to explore the candidates’ thinking processes, and rationalization of evidence, symptoms, etc. when managing patient cases.</a:t>
            </a:r>
          </a:p>
          <a:p>
            <a:pPr marL="174708" indent="-174708" defTabSz="931774">
              <a:buFont typeface="Arial" pitchFamily="34" charset="0"/>
              <a:buChar char="•"/>
              <a:defRPr/>
            </a:pPr>
            <a:r>
              <a:rPr lang="en-US" baseline="0" dirty="0" smtClean="0"/>
              <a:t>The assessors are not judging the type of treatment, they are looking into how the candidate rationalized their decisions based on the candidate’s past experience and knowledge in the area, the research that is behind the clinical decisions, etc.</a:t>
            </a:r>
          </a:p>
          <a:p>
            <a:pPr marL="174708" indent="-174708">
              <a:buFont typeface="Arial" pitchFamily="34" charset="0"/>
              <a:buChar char="•"/>
            </a:pPr>
            <a:endParaRPr lang="en-US" dirty="0"/>
          </a:p>
          <a:p>
            <a:pPr>
              <a:buFontTx/>
              <a:buNone/>
            </a:pPr>
            <a:endParaRPr lang="en-US" baseline="0" dirty="0" smtClean="0"/>
          </a:p>
        </p:txBody>
      </p:sp>
      <p:sp>
        <p:nvSpPr>
          <p:cNvPr id="4" name="Slide Number Placeholder 3"/>
          <p:cNvSpPr>
            <a:spLocks noGrp="1"/>
          </p:cNvSpPr>
          <p:nvPr>
            <p:ph type="sldNum" sz="quarter" idx="10"/>
          </p:nvPr>
        </p:nvSpPr>
        <p:spPr/>
        <p:txBody>
          <a:bodyPr/>
          <a:lstStyle/>
          <a:p>
            <a:fld id="{2B7C9703-8EBB-4D4F-8564-38E076EF97F0}" type="slidenum">
              <a:rPr lang="en-US" smtClean="0"/>
              <a:pPr/>
              <a:t>16</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4A53C431-BC16-4111-948C-8BB8B593921D}" type="slidenum">
              <a:rPr lang="en-US" smtClean="0"/>
              <a:t>17</a:t>
            </a:fld>
            <a:endParaRPr lang="en-US"/>
          </a:p>
        </p:txBody>
      </p:sp>
    </p:spTree>
    <p:extLst>
      <p:ext uri="{BB962C8B-B14F-4D97-AF65-F5344CB8AC3E}">
        <p14:creationId xmlns:p14="http://schemas.microsoft.com/office/powerpoint/2010/main" val="2934573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r>
              <a:rPr lang="en-US" b="1" dirty="0" smtClean="0"/>
              <a:t>STEP 1 </a:t>
            </a:r>
          </a:p>
          <a:p>
            <a:pPr lvl="1"/>
            <a:r>
              <a:rPr lang="en-US" dirty="0" smtClean="0"/>
              <a:t>Apply at any time. The assessment period is determined once the candidate has submitted all materials for Stage I.</a:t>
            </a:r>
          </a:p>
          <a:p>
            <a:pPr lvl="1"/>
            <a:r>
              <a:rPr lang="en-US" dirty="0" smtClean="0"/>
              <a:t>Cost is:</a:t>
            </a:r>
          </a:p>
          <a:p>
            <a:pPr lvl="2"/>
            <a:r>
              <a:rPr lang="en-US" dirty="0" smtClean="0"/>
              <a:t>Application fee: $500 (non-refundable)</a:t>
            </a:r>
          </a:p>
          <a:p>
            <a:pPr lvl="2"/>
            <a:r>
              <a:rPr lang="en-US" dirty="0" smtClean="0"/>
              <a:t>Program fee: $2150 (CPA members) $3500 for non-CPA members can</a:t>
            </a:r>
            <a:r>
              <a:rPr lang="en-US" baseline="0" dirty="0" smtClean="0"/>
              <a:t> be paid in 2 installments ($950 &amp; $1200)</a:t>
            </a:r>
            <a:endParaRPr lang="en-US" dirty="0" smtClean="0"/>
          </a:p>
          <a:p>
            <a:pPr lvl="1"/>
            <a:r>
              <a:rPr lang="en-US" dirty="0" smtClean="0"/>
              <a:t>Candidates have 3 years to complete the program </a:t>
            </a:r>
          </a:p>
          <a:p>
            <a:pPr lvl="1"/>
            <a:endParaRPr lang="en-US" dirty="0" smtClean="0"/>
          </a:p>
          <a:p>
            <a:pPr lvl="1"/>
            <a:r>
              <a:rPr lang="en-US" b="1" dirty="0" smtClean="0"/>
              <a:t>STE</a:t>
            </a:r>
            <a:r>
              <a:rPr lang="en-US" b="1" baseline="0" dirty="0" smtClean="0"/>
              <a:t>P 2</a:t>
            </a:r>
          </a:p>
          <a:p>
            <a:pPr lvl="1"/>
            <a:r>
              <a:rPr lang="en-US" baseline="0" dirty="0" smtClean="0"/>
              <a:t>Candidate submits stage I material.</a:t>
            </a:r>
          </a:p>
          <a:p>
            <a:pPr lvl="1"/>
            <a:endParaRPr lang="en-US" baseline="0" dirty="0" smtClean="0"/>
          </a:p>
          <a:p>
            <a:pPr lvl="1"/>
            <a:r>
              <a:rPr lang="en-US" b="1" baseline="0" dirty="0" smtClean="0"/>
              <a:t>STEP 3</a:t>
            </a:r>
          </a:p>
          <a:p>
            <a:pPr lvl="1"/>
            <a:r>
              <a:rPr lang="en-US" baseline="0" dirty="0" smtClean="0"/>
              <a:t>Stage I is assessed by an assessor panel consisting of two assessors from the practice area and one from an outside practice area. Stage I is reviewed independently and 2/3 assessors must agree that the candidate should be moved into Stage II. Successful submissions of Stage I move directly to Stage II.</a:t>
            </a:r>
          </a:p>
          <a:p>
            <a:pPr lvl="1"/>
            <a:endParaRPr lang="en-US" b="1" baseline="0" dirty="0" smtClean="0">
              <a:solidFill>
                <a:srgbClr val="04B1B9"/>
              </a:solidFill>
            </a:endParaRPr>
          </a:p>
          <a:p>
            <a:pPr lvl="1"/>
            <a:r>
              <a:rPr lang="en-US" b="1" baseline="0" dirty="0" smtClean="0">
                <a:solidFill>
                  <a:srgbClr val="04B1B9"/>
                </a:solidFill>
              </a:rPr>
              <a:t>STEP 4</a:t>
            </a:r>
          </a:p>
          <a:p>
            <a:pPr lvl="1"/>
            <a:r>
              <a:rPr lang="en-US" b="0" baseline="0" dirty="0" smtClean="0">
                <a:solidFill>
                  <a:srgbClr val="04B1B9"/>
                </a:solidFill>
              </a:rPr>
              <a:t>Candidate completes 3 written clinical cases using either the template provided by CPA or in the form of a narrative. Each format has its own advantages and the choice of format is up to the candidate. The template provides a clear overview of the cases and the main points of interest specific to the case. The narrative format is open and allows the candidate to delve into the thoughts and reasons for the treatment plan.</a:t>
            </a:r>
          </a:p>
          <a:p>
            <a:pPr lvl="1"/>
            <a:endParaRPr lang="en-US" b="0" baseline="0" dirty="0" smtClean="0">
              <a:solidFill>
                <a:srgbClr val="04B1B9"/>
              </a:solidFill>
            </a:endParaRPr>
          </a:p>
          <a:p>
            <a:pPr lvl="1"/>
            <a:r>
              <a:rPr lang="en-US" b="1" baseline="0" dirty="0" smtClean="0">
                <a:solidFill>
                  <a:srgbClr val="04B1B9"/>
                </a:solidFill>
              </a:rPr>
              <a:t>STEP 5</a:t>
            </a:r>
          </a:p>
          <a:p>
            <a:pPr lvl="1"/>
            <a:r>
              <a:rPr lang="en-US" b="0" dirty="0" smtClean="0">
                <a:solidFill>
                  <a:srgbClr val="04B1B9"/>
                </a:solidFill>
              </a:rPr>
              <a:t>The</a:t>
            </a:r>
            <a:r>
              <a:rPr lang="en-US" b="0" baseline="0" dirty="0" smtClean="0">
                <a:solidFill>
                  <a:srgbClr val="04B1B9"/>
                </a:solidFill>
              </a:rPr>
              <a:t> assessor panel considers the entire submission – strengths and weaknesses of Stage I and how the candidate responded during the CBD. The panel considers if </a:t>
            </a:r>
            <a:r>
              <a:rPr lang="en-US" b="1" baseline="0" dirty="0" smtClean="0">
                <a:solidFill>
                  <a:srgbClr val="04B1B9"/>
                </a:solidFill>
              </a:rPr>
              <a:t>OVERALL</a:t>
            </a:r>
            <a:r>
              <a:rPr lang="en-US" b="0" baseline="0" dirty="0" smtClean="0">
                <a:solidFill>
                  <a:srgbClr val="04B1B9"/>
                </a:solidFill>
              </a:rPr>
              <a:t>, did the candidate demonstrate the competencies of a clinical specialist and did they meet the four program requirements. The panel decides on a final recommendation for the candidate, whether or not to recommend the designation. Final recommendations are made and sent to the PSCBC for final review.</a:t>
            </a:r>
          </a:p>
          <a:p>
            <a:pPr lvl="1"/>
            <a:endParaRPr lang="en-US" b="0" baseline="0" dirty="0" smtClean="0">
              <a:solidFill>
                <a:srgbClr val="04B1B9"/>
              </a:solidFill>
            </a:endParaRPr>
          </a:p>
          <a:p>
            <a:pPr lvl="1"/>
            <a:r>
              <a:rPr lang="en-US" b="1" baseline="0" dirty="0" smtClean="0">
                <a:solidFill>
                  <a:srgbClr val="04B1B9"/>
                </a:solidFill>
              </a:rPr>
              <a:t>STEP 6</a:t>
            </a:r>
          </a:p>
          <a:p>
            <a:pPr lvl="1"/>
            <a:r>
              <a:rPr lang="en-US" b="0" baseline="0" dirty="0" smtClean="0">
                <a:solidFill>
                  <a:srgbClr val="04B1B9"/>
                </a:solidFill>
              </a:rPr>
              <a:t>PSCBC final board review. The PSCBC is an arms length committee whose mandate is to ensure that process was followed in accordance with program policies. Two members of the board review the assessors’ reports. They ensure that the comments and scoring made the assessors are consistent with the recommendation and flag any assessments where there may be large discrepancies between the reports of the assessors.</a:t>
            </a:r>
          </a:p>
          <a:p>
            <a:pPr lvl="1"/>
            <a:endParaRPr lang="en-US" b="0" baseline="0" dirty="0" smtClean="0">
              <a:solidFill>
                <a:srgbClr val="04B1B9"/>
              </a:solidFill>
            </a:endParaRPr>
          </a:p>
          <a:p>
            <a:pPr lvl="1"/>
            <a:endParaRPr lang="en-US" b="0" dirty="0" smtClean="0">
              <a:solidFill>
                <a:srgbClr val="04B1B9"/>
              </a:solidFill>
            </a:endParaRPr>
          </a:p>
        </p:txBody>
      </p:sp>
      <p:sp>
        <p:nvSpPr>
          <p:cNvPr id="4" name="Slide Number Placeholder 3"/>
          <p:cNvSpPr>
            <a:spLocks noGrp="1"/>
          </p:cNvSpPr>
          <p:nvPr>
            <p:ph type="sldNum" sz="quarter" idx="10"/>
          </p:nvPr>
        </p:nvSpPr>
        <p:spPr/>
        <p:txBody>
          <a:bodyPr/>
          <a:lstStyle/>
          <a:p>
            <a:fld id="{2B7C9703-8EBB-4D4F-8564-38E076EF97F0}" type="slidenum">
              <a:rPr lang="en-US" smtClean="0"/>
              <a:pPr/>
              <a:t>18</a:t>
            </a:fld>
            <a:endParaRPr lang="en-US" dirty="0"/>
          </a:p>
        </p:txBody>
      </p:sp>
    </p:spTree>
    <p:extLst>
      <p:ext uri="{BB962C8B-B14F-4D97-AF65-F5344CB8AC3E}">
        <p14:creationId xmlns:p14="http://schemas.microsoft.com/office/powerpoint/2010/main" val="148957935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A53C431-BC16-4111-948C-8BB8B593921D}" type="slidenum">
              <a:rPr lang="en-US" smtClean="0"/>
              <a:t>19</a:t>
            </a:fld>
            <a:endParaRPr lang="en-US"/>
          </a:p>
        </p:txBody>
      </p:sp>
    </p:spTree>
    <p:extLst>
      <p:ext uri="{BB962C8B-B14F-4D97-AF65-F5344CB8AC3E}">
        <p14:creationId xmlns:p14="http://schemas.microsoft.com/office/powerpoint/2010/main" val="187283490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B7C9703-8EBB-4D4F-8564-38E076EF97F0}" type="slidenum">
              <a:rPr lang="en-US" smtClean="0"/>
              <a:pPr/>
              <a:t>20</a:t>
            </a:fld>
            <a:endParaRPr lang="en-US" dirty="0"/>
          </a:p>
        </p:txBody>
      </p:sp>
    </p:spTree>
    <p:extLst>
      <p:ext uri="{BB962C8B-B14F-4D97-AF65-F5344CB8AC3E}">
        <p14:creationId xmlns:p14="http://schemas.microsoft.com/office/powerpoint/2010/main" val="40391076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dirty="0" smtClean="0"/>
          </a:p>
        </p:txBody>
      </p:sp>
      <p:sp>
        <p:nvSpPr>
          <p:cNvPr id="4" name="Slide Number Placeholder 3"/>
          <p:cNvSpPr>
            <a:spLocks noGrp="1"/>
          </p:cNvSpPr>
          <p:nvPr>
            <p:ph type="sldNum" sz="quarter" idx="10"/>
          </p:nvPr>
        </p:nvSpPr>
        <p:spPr/>
        <p:txBody>
          <a:bodyPr/>
          <a:lstStyle/>
          <a:p>
            <a:fld id="{2B7C9703-8EBB-4D4F-8564-38E076EF97F0}" type="slidenum">
              <a:rPr lang="en-US" smtClean="0"/>
              <a:pPr/>
              <a:t>3</a:t>
            </a:fld>
            <a:endParaRPr lang="en-US" dirty="0"/>
          </a:p>
        </p:txBody>
      </p:sp>
    </p:spTree>
    <p:extLst>
      <p:ext uri="{BB962C8B-B14F-4D97-AF65-F5344CB8AC3E}">
        <p14:creationId xmlns:p14="http://schemas.microsoft.com/office/powerpoint/2010/main" val="36255438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B7C9703-8EBB-4D4F-8564-38E076EF97F0}" type="slidenum">
              <a:rPr lang="en-US" smtClean="0"/>
              <a:pPr/>
              <a:t>4</a:t>
            </a:fld>
            <a:endParaRPr lang="en-US" dirty="0"/>
          </a:p>
        </p:txBody>
      </p:sp>
    </p:spTree>
    <p:extLst>
      <p:ext uri="{BB962C8B-B14F-4D97-AF65-F5344CB8AC3E}">
        <p14:creationId xmlns:p14="http://schemas.microsoft.com/office/powerpoint/2010/main" val="3161657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B7C9703-8EBB-4D4F-8564-38E076EF97F0}" type="slidenum">
              <a:rPr lang="en-US" smtClean="0"/>
              <a:pPr/>
              <a:t>5</a:t>
            </a:fld>
            <a:endParaRPr lang="en-US" dirty="0"/>
          </a:p>
        </p:txBody>
      </p:sp>
    </p:spTree>
    <p:extLst>
      <p:ext uri="{BB962C8B-B14F-4D97-AF65-F5344CB8AC3E}">
        <p14:creationId xmlns:p14="http://schemas.microsoft.com/office/powerpoint/2010/main" val="15175357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When we talk about program requirements, we talk about 4 areas:</a:t>
            </a:r>
          </a:p>
          <a:p>
            <a:r>
              <a:rPr lang="en-US" dirty="0" smtClean="0"/>
              <a:t>5 years full time including 3 years full</a:t>
            </a:r>
            <a:r>
              <a:rPr lang="en-US" baseline="0" dirty="0" smtClean="0"/>
              <a:t> time clinical experience in the specialty area</a:t>
            </a:r>
          </a:p>
          <a:p>
            <a:endParaRPr lang="en-US" baseline="0" dirty="0" smtClean="0"/>
          </a:p>
          <a:p>
            <a:r>
              <a:rPr lang="en-US" baseline="0" dirty="0" smtClean="0"/>
              <a:t>1 year FTE = 1800 hours</a:t>
            </a:r>
          </a:p>
          <a:p>
            <a:endParaRPr lang="en-US" baseline="0" dirty="0" smtClean="0"/>
          </a:p>
        </p:txBody>
      </p:sp>
      <p:sp>
        <p:nvSpPr>
          <p:cNvPr id="4" name="Slide Number Placeholder 3"/>
          <p:cNvSpPr>
            <a:spLocks noGrp="1"/>
          </p:cNvSpPr>
          <p:nvPr>
            <p:ph type="sldNum" sz="quarter" idx="10"/>
          </p:nvPr>
        </p:nvSpPr>
        <p:spPr/>
        <p:txBody>
          <a:bodyPr/>
          <a:lstStyle/>
          <a:p>
            <a:fld id="{2B7C9703-8EBB-4D4F-8564-38E076EF97F0}" type="slidenum">
              <a:rPr lang="en-US" smtClean="0"/>
              <a:pPr/>
              <a:t>7</a:t>
            </a:fld>
            <a:endParaRPr lang="en-US" dirty="0"/>
          </a:p>
        </p:txBody>
      </p:sp>
    </p:spTree>
    <p:extLst>
      <p:ext uri="{BB962C8B-B14F-4D97-AF65-F5344CB8AC3E}">
        <p14:creationId xmlns:p14="http://schemas.microsoft.com/office/powerpoint/2010/main" val="37551764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r>
              <a:rPr lang="en-US" dirty="0" smtClean="0"/>
              <a:t>Candidates are required to provide</a:t>
            </a:r>
            <a:r>
              <a:rPr lang="en-US" baseline="0" dirty="0" smtClean="0"/>
              <a:t> evidence of demonstrated leadership activities in the areas noted.</a:t>
            </a:r>
          </a:p>
          <a:p>
            <a:endParaRPr lang="en-US" baseline="0" dirty="0" smtClean="0"/>
          </a:p>
          <a:p>
            <a:r>
              <a:rPr lang="en-US" baseline="0" dirty="0" smtClean="0"/>
              <a:t>Active involvement in the profession (provincial professional associations) and public and/or community education (e.g. sports team, individuals, etc.).</a:t>
            </a:r>
          </a:p>
          <a:p>
            <a:endParaRPr lang="en-US" b="0" baseline="0" dirty="0" smtClean="0"/>
          </a:p>
          <a:p>
            <a:r>
              <a:rPr lang="en-CA" dirty="0"/>
              <a:t>Examples of the range of informal to formal activities that may meet the requirement are: </a:t>
            </a:r>
            <a:endParaRPr lang="en-US" sz="2000" dirty="0"/>
          </a:p>
          <a:p>
            <a:r>
              <a:rPr lang="en-CA" dirty="0"/>
              <a:t> </a:t>
            </a:r>
            <a:endParaRPr lang="en-US" sz="2000" dirty="0"/>
          </a:p>
          <a:p>
            <a:pPr marL="174708" indent="-174708">
              <a:buFont typeface="Arial" pitchFamily="34" charset="0"/>
              <a:buChar char="•"/>
            </a:pPr>
            <a:r>
              <a:rPr lang="en-CA" dirty="0"/>
              <a:t>Evidence of (letters of confirmation, etc.) in the following:</a:t>
            </a:r>
            <a:endParaRPr lang="en-US" sz="2000" dirty="0"/>
          </a:p>
          <a:p>
            <a:pPr marL="174708" indent="-174708">
              <a:buFont typeface="Arial" pitchFamily="34" charset="0"/>
              <a:buChar char="•"/>
            </a:pPr>
            <a:r>
              <a:rPr lang="en-CA" dirty="0"/>
              <a:t>presentation to peers (e.g., departmental in-services)</a:t>
            </a:r>
            <a:endParaRPr lang="en-US" sz="2000" dirty="0"/>
          </a:p>
          <a:p>
            <a:pPr marL="174708" indent="-174708">
              <a:buFont typeface="Arial" pitchFamily="34" charset="0"/>
              <a:buChar char="•"/>
            </a:pPr>
            <a:r>
              <a:rPr lang="en-CA" dirty="0"/>
              <a:t>community activities/events related to physiotherapy</a:t>
            </a:r>
            <a:endParaRPr lang="en-US" sz="2000" dirty="0"/>
          </a:p>
          <a:p>
            <a:pPr marL="174708" indent="-174708">
              <a:buFont typeface="Arial" pitchFamily="34" charset="0"/>
              <a:buChar char="•"/>
            </a:pPr>
            <a:r>
              <a:rPr lang="en-CA" dirty="0"/>
              <a:t>volunteer activities related to the profession (e.g., community relations, Career Day, etc.)</a:t>
            </a:r>
            <a:endParaRPr lang="en-US" sz="2000" dirty="0"/>
          </a:p>
          <a:p>
            <a:pPr marL="174708" indent="-174708">
              <a:buFont typeface="Arial" pitchFamily="34" charset="0"/>
              <a:buChar char="•"/>
            </a:pPr>
            <a:r>
              <a:rPr lang="en-CA" dirty="0"/>
              <a:t>committee membership (professional) </a:t>
            </a:r>
            <a:endParaRPr lang="en-US" sz="2000" dirty="0"/>
          </a:p>
          <a:p>
            <a:endParaRPr lang="en-CA" dirty="0"/>
          </a:p>
          <a:p>
            <a:r>
              <a:rPr lang="en-CA" dirty="0"/>
              <a:t>Evidence (programs, reports or reviews, etc.) of the following: </a:t>
            </a:r>
            <a:endParaRPr lang="en-CA" dirty="0" smtClean="0"/>
          </a:p>
          <a:p>
            <a:endParaRPr lang="en-US" sz="2000" dirty="0"/>
          </a:p>
          <a:p>
            <a:pPr marL="174708" indent="-174708">
              <a:buFont typeface="Arial" pitchFamily="34" charset="0"/>
              <a:buChar char="•"/>
            </a:pPr>
            <a:r>
              <a:rPr lang="en-CA" dirty="0"/>
              <a:t>presentations (e.g., poster/podium at conferences, teleconference/video/ webinar presentation in clinical specialty area)</a:t>
            </a:r>
            <a:endParaRPr lang="en-US" sz="2000" dirty="0"/>
          </a:p>
          <a:p>
            <a:pPr marL="174708" indent="-174708">
              <a:buFont typeface="Arial" pitchFamily="34" charset="0"/>
              <a:buChar char="•"/>
            </a:pPr>
            <a:r>
              <a:rPr lang="en-CA" dirty="0"/>
              <a:t>teaching a division program or course</a:t>
            </a:r>
            <a:endParaRPr lang="en-US" sz="2000" dirty="0"/>
          </a:p>
          <a:p>
            <a:pPr marL="174708" indent="-174708">
              <a:buFont typeface="Arial" pitchFamily="34" charset="0"/>
              <a:buChar char="•"/>
            </a:pPr>
            <a:r>
              <a:rPr lang="en-CA" dirty="0"/>
              <a:t>clinical supervision/preceptor for PT or other profession</a:t>
            </a:r>
            <a:endParaRPr lang="en-US" sz="2000" dirty="0"/>
          </a:p>
          <a:p>
            <a:pPr marL="174708" indent="-174708">
              <a:buFont typeface="Arial" pitchFamily="34" charset="0"/>
              <a:buChar char="•"/>
            </a:pPr>
            <a:r>
              <a:rPr lang="en-CA" dirty="0"/>
              <a:t>mentoring in CPA Mentorship Program</a:t>
            </a:r>
            <a:endParaRPr lang="en-US" sz="2000" dirty="0"/>
          </a:p>
          <a:p>
            <a:pPr marL="174708" indent="-174708">
              <a:buFont typeface="Arial" pitchFamily="34" charset="0"/>
              <a:buChar char="•"/>
            </a:pPr>
            <a:r>
              <a:rPr lang="en-CA" dirty="0"/>
              <a:t>executive role on committees (professional</a:t>
            </a:r>
            <a:r>
              <a:rPr lang="en-CA" dirty="0" smtClean="0"/>
              <a:t>)</a:t>
            </a:r>
            <a:endParaRPr lang="en-US" sz="2000" dirty="0"/>
          </a:p>
          <a:p>
            <a:pPr marL="174708" indent="-174708">
              <a:buFont typeface="Arial" pitchFamily="34" charset="0"/>
              <a:buChar char="•"/>
            </a:pPr>
            <a:r>
              <a:rPr lang="en-CA" dirty="0"/>
              <a:t>Evidence of the following type of activity:</a:t>
            </a:r>
            <a:endParaRPr lang="en-US" sz="2000" dirty="0"/>
          </a:p>
          <a:p>
            <a:pPr marL="174708" indent="-174708">
              <a:buFont typeface="Arial" pitchFamily="34" charset="0"/>
              <a:buChar char="•"/>
            </a:pPr>
            <a:r>
              <a:rPr lang="en-CA" dirty="0"/>
              <a:t>chairing a national committee related to professional or practice issues</a:t>
            </a:r>
            <a:endParaRPr lang="en-US" b="0" baseline="0" dirty="0" smtClean="0"/>
          </a:p>
        </p:txBody>
      </p:sp>
      <p:sp>
        <p:nvSpPr>
          <p:cNvPr id="4" name="Slide Number Placeholder 3"/>
          <p:cNvSpPr>
            <a:spLocks noGrp="1"/>
          </p:cNvSpPr>
          <p:nvPr>
            <p:ph type="sldNum" sz="quarter" idx="10"/>
          </p:nvPr>
        </p:nvSpPr>
        <p:spPr/>
        <p:txBody>
          <a:bodyPr/>
          <a:lstStyle/>
          <a:p>
            <a:fld id="{2B7C9703-8EBB-4D4F-8564-38E076EF97F0}" type="slidenum">
              <a:rPr lang="en-US" smtClean="0"/>
              <a:pPr/>
              <a:t>8</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Successful fulfillment of this requirement may</a:t>
            </a:r>
            <a:r>
              <a:rPr lang="en-US" baseline="0" dirty="0" smtClean="0"/>
              <a:t> include a range of academic or clinical courses</a:t>
            </a:r>
          </a:p>
          <a:p>
            <a:r>
              <a:rPr lang="en-US" baseline="0" dirty="0" smtClean="0"/>
              <a:t>Includes, but not limited to: clinical practicum (e.g. with a divisional courses, e.g. Level II Orthopaedics or Sports Division levels), supervision of students or experience in an academic environment (e.g. auditing courses, assisting with lab sessions)</a:t>
            </a:r>
          </a:p>
          <a:p>
            <a:r>
              <a:rPr lang="en-US" baseline="0" dirty="0" smtClean="0"/>
              <a:t>Submissions should record the CPD courses that you feel were most important to your development as a clinical specialist</a:t>
            </a:r>
          </a:p>
          <a:p>
            <a:endParaRPr lang="en-US" baseline="0" dirty="0" smtClean="0"/>
          </a:p>
          <a:p>
            <a:r>
              <a:rPr lang="en-US" baseline="0" dirty="0" smtClean="0"/>
              <a:t>Additional examples of PD:</a:t>
            </a:r>
          </a:p>
          <a:p>
            <a:endParaRPr lang="en-US" baseline="0" dirty="0" smtClean="0"/>
          </a:p>
          <a:p>
            <a:pPr marL="174708" indent="-174708">
              <a:buFont typeface="Arial" pitchFamily="34" charset="0"/>
              <a:buChar char="•"/>
            </a:pPr>
            <a:r>
              <a:rPr lang="en-CA" dirty="0"/>
              <a:t>documentation for attendance at in-services, teaching rounds, etc.</a:t>
            </a:r>
            <a:endParaRPr lang="en-US" dirty="0"/>
          </a:p>
          <a:p>
            <a:pPr marL="174708" indent="-174708">
              <a:buFont typeface="Arial" pitchFamily="34" charset="0"/>
              <a:buChar char="•"/>
            </a:pPr>
            <a:r>
              <a:rPr lang="en-CA" dirty="0"/>
              <a:t>documentation for attendance at journal clubs (e.g., list providing dates and journal articles, etc.)</a:t>
            </a:r>
            <a:endParaRPr lang="en-US" dirty="0"/>
          </a:p>
          <a:p>
            <a:pPr marL="174708" indent="-174708">
              <a:buFont typeface="Arial" pitchFamily="34" charset="0"/>
              <a:buChar char="•"/>
            </a:pPr>
            <a:r>
              <a:rPr lang="en-CA" dirty="0"/>
              <a:t>verifiable documentation of meetings/correspondence for participation as “learner” in mentorship program (specific to activities relate to clinical specialty practice).</a:t>
            </a:r>
            <a:endParaRPr lang="en-US" dirty="0"/>
          </a:p>
          <a:p>
            <a:pPr marL="174708" indent="-174708">
              <a:buFont typeface="Arial" pitchFamily="34" charset="0"/>
              <a:buChar char="•"/>
            </a:pPr>
            <a:r>
              <a:rPr lang="en-CA" dirty="0"/>
              <a:t>documentation of attendance at courses/workshops (certificate, evaluation, receipt, etc.)</a:t>
            </a:r>
            <a:endParaRPr lang="en-US" dirty="0"/>
          </a:p>
          <a:p>
            <a:pPr marL="174708" indent="-174708">
              <a:buFont typeface="Arial" pitchFamily="34" charset="0"/>
              <a:buChar char="•"/>
            </a:pPr>
            <a:r>
              <a:rPr lang="en-CA" dirty="0"/>
              <a:t>a copy of the evaluation/transcript as documentation of attendance at clinical courses/workshops that lead to a certificate or included an evaluation. (e.g., division certification programs)</a:t>
            </a:r>
            <a:endParaRPr lang="en-US" dirty="0"/>
          </a:p>
          <a:p>
            <a:pPr marL="174708" indent="-174708">
              <a:buFont typeface="Arial" pitchFamily="34" charset="0"/>
              <a:buChar char="•"/>
            </a:pPr>
            <a:r>
              <a:rPr lang="en-CA" dirty="0"/>
              <a:t>university-based post-graduate clinical program diplomas</a:t>
            </a:r>
            <a:endParaRPr lang="en-US" dirty="0"/>
          </a:p>
          <a:p>
            <a:pPr marL="174708" indent="-174708">
              <a:buFont typeface="Arial" pitchFamily="34" charset="0"/>
              <a:buChar char="•"/>
            </a:pPr>
            <a:r>
              <a:rPr lang="en-US" i="1" dirty="0"/>
              <a:t>Diploma of Advanced Manual and Manipulative Therapy</a:t>
            </a:r>
            <a:r>
              <a:rPr lang="en-US" dirty="0"/>
              <a:t> </a:t>
            </a:r>
          </a:p>
          <a:p>
            <a:pPr marL="174708" indent="-174708">
              <a:buFont typeface="Arial" pitchFamily="34" charset="0"/>
              <a:buChar char="•"/>
            </a:pPr>
            <a:r>
              <a:rPr lang="en-CA" dirty="0"/>
              <a:t>university-based graduate certificates </a:t>
            </a:r>
          </a:p>
          <a:p>
            <a:pPr marL="174708" indent="-174708">
              <a:buFont typeface="Arial" pitchFamily="34" charset="0"/>
              <a:buChar char="•"/>
            </a:pPr>
            <a:endParaRPr lang="en-CA" dirty="0"/>
          </a:p>
          <a:p>
            <a:pPr marL="174708" indent="-174708">
              <a:buFont typeface="Arial" pitchFamily="34" charset="0"/>
              <a:buChar char="•"/>
            </a:pPr>
            <a:endParaRPr lang="en-US" baseline="0" dirty="0" smtClean="0">
              <a:solidFill>
                <a:srgbClr val="FF0000"/>
              </a:solidFill>
            </a:endParaRPr>
          </a:p>
        </p:txBody>
      </p:sp>
      <p:sp>
        <p:nvSpPr>
          <p:cNvPr id="4" name="Slide Number Placeholder 3"/>
          <p:cNvSpPr>
            <a:spLocks noGrp="1"/>
          </p:cNvSpPr>
          <p:nvPr>
            <p:ph type="sldNum" sz="quarter" idx="10"/>
          </p:nvPr>
        </p:nvSpPr>
        <p:spPr/>
        <p:txBody>
          <a:bodyPr/>
          <a:lstStyle/>
          <a:p>
            <a:fld id="{2B7C9703-8EBB-4D4F-8564-38E076EF97F0}" type="slidenum">
              <a:rPr lang="en-US" smtClean="0"/>
              <a:pPr/>
              <a:t>9</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r>
              <a:rPr lang="en-US" dirty="0" smtClean="0"/>
              <a:t>Remember</a:t>
            </a:r>
            <a:r>
              <a:rPr lang="en-US" baseline="0" dirty="0" smtClean="0"/>
              <a:t> it is small  ``ì` in involvement for a reason.</a:t>
            </a:r>
            <a:endParaRPr lang="en-US" dirty="0" smtClean="0"/>
          </a:p>
          <a:p>
            <a:r>
              <a:rPr lang="en-US" dirty="0" smtClean="0"/>
              <a:t>The research requirement can seem daunting to some, but research does not mean that you have to be the principle</a:t>
            </a:r>
            <a:r>
              <a:rPr lang="en-US" baseline="0" dirty="0" smtClean="0"/>
              <a:t> researcher in studies.</a:t>
            </a:r>
          </a:p>
          <a:p>
            <a:r>
              <a:rPr lang="en-US" baseline="0" dirty="0" smtClean="0"/>
              <a:t>Candidates can fulfill this requirement by discussing how they use research in their clinical practice, and the integration of research tools (outcome measures, systematic reviews and CPG) into their clinical practice</a:t>
            </a:r>
          </a:p>
          <a:p>
            <a:r>
              <a:rPr lang="en-US" baseline="0" dirty="0" smtClean="0"/>
              <a:t>Can include: involvement in a research study as an assessor, documentation of a single case study, etc.</a:t>
            </a:r>
          </a:p>
          <a:p>
            <a:endParaRPr lang="en-US" baseline="0" dirty="0" smtClean="0"/>
          </a:p>
          <a:p>
            <a:r>
              <a:rPr lang="en-US" baseline="0" dirty="0" smtClean="0"/>
              <a:t>Examples of activities:</a:t>
            </a:r>
          </a:p>
          <a:p>
            <a:endParaRPr lang="en-US" baseline="0" dirty="0" smtClean="0"/>
          </a:p>
          <a:p>
            <a:pPr marL="174708" indent="-174708">
              <a:buFont typeface="Arial" pitchFamily="34" charset="0"/>
              <a:buChar char="•"/>
            </a:pPr>
            <a:r>
              <a:rPr lang="en-CA" dirty="0"/>
              <a:t>demonstration of participation in communities of practice (e.g., blog)</a:t>
            </a:r>
            <a:endParaRPr lang="en-US" sz="2000" dirty="0"/>
          </a:p>
          <a:p>
            <a:pPr marL="174708" indent="-174708">
              <a:buFont typeface="Arial" pitchFamily="34" charset="0"/>
              <a:buChar char="•"/>
            </a:pPr>
            <a:r>
              <a:rPr lang="en-CA" dirty="0"/>
              <a:t>lead role in journal club</a:t>
            </a:r>
            <a:endParaRPr lang="en-US" sz="2000" dirty="0"/>
          </a:p>
          <a:p>
            <a:pPr marL="174708" indent="-174708">
              <a:buFont typeface="Arial" pitchFamily="34" charset="0"/>
              <a:buChar char="•"/>
            </a:pPr>
            <a:r>
              <a:rPr lang="en-CA" dirty="0"/>
              <a:t>completion of the AGREE tool or a CAT</a:t>
            </a:r>
            <a:endParaRPr lang="en-US" sz="2000" dirty="0"/>
          </a:p>
          <a:p>
            <a:pPr marL="174708" indent="-174708">
              <a:buFont typeface="Arial" pitchFamily="34" charset="0"/>
              <a:buChar char="•"/>
            </a:pPr>
            <a:r>
              <a:rPr lang="en-CA" dirty="0"/>
              <a:t>a case study</a:t>
            </a:r>
            <a:endParaRPr lang="en-US" sz="2000" dirty="0"/>
          </a:p>
          <a:p>
            <a:pPr marL="174708" indent="-174708">
              <a:buFont typeface="Arial" pitchFamily="34" charset="0"/>
              <a:buChar char="•"/>
            </a:pPr>
            <a:r>
              <a:rPr lang="en-CA" dirty="0"/>
              <a:t>implementation of results of QA (client satisfaction surveys, program evaluation). Subjects could include productivity, risk management, patient safety, and could also be addressed through the CR tool.</a:t>
            </a:r>
            <a:endParaRPr lang="en-US" sz="2000" dirty="0"/>
          </a:p>
          <a:p>
            <a:pPr marL="174708" indent="-174708">
              <a:buFont typeface="Arial" pitchFamily="34" charset="0"/>
              <a:buChar char="•"/>
            </a:pPr>
            <a:r>
              <a:rPr lang="en-CA" dirty="0"/>
              <a:t>podium and/or poster presentations in a professional forum</a:t>
            </a:r>
            <a:endParaRPr lang="en-US" sz="2000" dirty="0"/>
          </a:p>
          <a:p>
            <a:pPr marL="174708" indent="-174708">
              <a:buFont typeface="Arial" pitchFamily="34" charset="0"/>
              <a:buChar char="•"/>
            </a:pPr>
            <a:r>
              <a:rPr lang="en-CA" dirty="0"/>
              <a:t>documentation of integration of research tools  (e.g., outcome measures, systematic reviews, surveys, CPGs) as part of practice review or analysis</a:t>
            </a:r>
            <a:endParaRPr lang="en-US" sz="2000" dirty="0"/>
          </a:p>
          <a:p>
            <a:pPr marL="174708" indent="-174708">
              <a:buFont typeface="Arial" pitchFamily="34" charset="0"/>
              <a:buChar char="•"/>
            </a:pPr>
            <a:r>
              <a:rPr lang="en-CA" dirty="0"/>
              <a:t>transcript or evaluation demonstrating completion of course in research, including distance education </a:t>
            </a:r>
            <a:endParaRPr lang="en-US" sz="2000" dirty="0"/>
          </a:p>
          <a:p>
            <a:pPr marL="174708" indent="-174708">
              <a:buFont typeface="Arial" pitchFamily="34" charset="0"/>
              <a:buChar char="•"/>
            </a:pPr>
            <a:r>
              <a:rPr lang="en-CA" dirty="0"/>
              <a:t>participation in a research study (e.g., lit review, carry out treatment protocol)</a:t>
            </a:r>
            <a:endParaRPr lang="en-US" sz="2000" dirty="0"/>
          </a:p>
          <a:p>
            <a:pPr marL="174708" indent="-174708">
              <a:buFont typeface="Arial" pitchFamily="34" charset="0"/>
              <a:buChar char="•"/>
            </a:pPr>
            <a:r>
              <a:rPr lang="en-CA" dirty="0"/>
              <a:t>peer reviewer for Cochrane Collaboration</a:t>
            </a:r>
            <a:endParaRPr lang="en-US" sz="2000" dirty="0"/>
          </a:p>
          <a:p>
            <a:pPr marL="640594" lvl="1" indent="-174708">
              <a:buFont typeface="Arial" pitchFamily="34" charset="0"/>
              <a:buChar char="•"/>
            </a:pPr>
            <a:r>
              <a:rPr lang="en-CA" dirty="0"/>
              <a:t>authorship in non-peer reviewed journal</a:t>
            </a:r>
            <a:endParaRPr lang="en-US" sz="2000" dirty="0"/>
          </a:p>
          <a:p>
            <a:pPr marL="174708" indent="-174708">
              <a:buFont typeface="Arial" pitchFamily="34" charset="0"/>
              <a:buChar char="•"/>
            </a:pPr>
            <a:r>
              <a:rPr lang="en-CA" dirty="0"/>
              <a:t>lead in clinical research (or other similar activity)</a:t>
            </a:r>
            <a:endParaRPr lang="en-US" baseline="0" dirty="0" smtClean="0"/>
          </a:p>
          <a:p>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fld id="{2B7C9703-8EBB-4D4F-8564-38E076EF97F0}" type="slidenum">
              <a:rPr lang="en-US" smtClean="0"/>
              <a:pPr/>
              <a:t>10</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4A53C431-BC16-4111-948C-8BB8B593921D}" type="slidenum">
              <a:rPr lang="en-US" smtClean="0"/>
              <a:t>11</a:t>
            </a:fld>
            <a:endParaRPr lang="en-US"/>
          </a:p>
        </p:txBody>
      </p:sp>
    </p:spTree>
    <p:extLst>
      <p:ext uri="{BB962C8B-B14F-4D97-AF65-F5344CB8AC3E}">
        <p14:creationId xmlns:p14="http://schemas.microsoft.com/office/powerpoint/2010/main" val="22885497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a:solidFill>
                  <a:srgbClr val="0078AD"/>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C02C2E5-54AA-443B-A2DF-A195FF81564B}" type="datetime1">
              <a:rPr lang="en-US" smtClean="0"/>
              <a:t>8/26/2016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082F81-B442-4DF2-A8C0-CD01065060B0}" type="slidenum">
              <a:rPr lang="en-US" smtClean="0"/>
              <a:t>‹#›</a:t>
            </a:fld>
            <a:endParaRPr lang="en-US"/>
          </a:p>
        </p:txBody>
      </p:sp>
    </p:spTree>
    <p:extLst>
      <p:ext uri="{BB962C8B-B14F-4D97-AF65-F5344CB8AC3E}">
        <p14:creationId xmlns:p14="http://schemas.microsoft.com/office/powerpoint/2010/main" val="190974207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78AD"/>
                </a:solidFill>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278DF07-7D92-4610-B637-A67E8C9403BA}" type="datetime1">
              <a:rPr lang="en-US" smtClean="0"/>
              <a:t>8/26/2016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082F81-B442-4DF2-A8C0-CD01065060B0}" type="slidenum">
              <a:rPr lang="en-US" smtClean="0"/>
              <a:t>‹#›</a:t>
            </a:fld>
            <a:endParaRPr lang="en-US"/>
          </a:p>
        </p:txBody>
      </p:sp>
    </p:spTree>
    <p:extLst>
      <p:ext uri="{BB962C8B-B14F-4D97-AF65-F5344CB8AC3E}">
        <p14:creationId xmlns:p14="http://schemas.microsoft.com/office/powerpoint/2010/main" val="3858097438"/>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Vertical Title and Text">
    <p:spTree>
      <p:nvGrpSpPr>
        <p:cNvPr id="1" name=""/>
        <p:cNvGrpSpPr/>
        <p:nvPr/>
      </p:nvGrpSpPr>
      <p:grpSpPr>
        <a:xfrm>
          <a:off x="0" y="0"/>
          <a:ext cx="0" cy="0"/>
          <a:chOff x="0" y="0"/>
          <a:chExt cx="0" cy="0"/>
        </a:xfrm>
      </p:grpSpPr>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48369910"/>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78AD"/>
                </a:solidFil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C20AFB44-CC29-4709-83D7-249E5C6F4EAD}" type="datetime1">
              <a:rPr lang="en-US" smtClean="0"/>
              <a:t>8/26/2016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082F81-B442-4DF2-A8C0-CD01065060B0}" type="slidenum">
              <a:rPr lang="en-US" smtClean="0"/>
              <a:t>‹#›</a:t>
            </a:fld>
            <a:endParaRPr lang="en-US"/>
          </a:p>
        </p:txBody>
      </p:sp>
    </p:spTree>
    <p:extLst>
      <p:ext uri="{BB962C8B-B14F-4D97-AF65-F5344CB8AC3E}">
        <p14:creationId xmlns:p14="http://schemas.microsoft.com/office/powerpoint/2010/main" val="428542573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7772400" cy="1362075"/>
          </a:xfrm>
        </p:spPr>
        <p:txBody>
          <a:bodyPr anchor="t"/>
          <a:lstStyle>
            <a:lvl1pPr algn="l">
              <a:defRPr sz="4000" b="1" cap="all">
                <a:solidFill>
                  <a:srgbClr val="0078AD"/>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2C5B23C-A508-4B2B-87E9-117EF45ACCF3}" type="datetime1">
              <a:rPr lang="en-US" smtClean="0"/>
              <a:t>8/26/2016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082F81-B442-4DF2-A8C0-CD01065060B0}" type="slidenum">
              <a:rPr lang="en-US" smtClean="0"/>
              <a:t>‹#›</a:t>
            </a:fld>
            <a:endParaRPr lang="en-US"/>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231" y="3733800"/>
            <a:ext cx="2971800" cy="2507456"/>
          </a:xfrm>
          <a:prstGeom prst="rect">
            <a:avLst/>
          </a:prstGeom>
        </p:spPr>
      </p:pic>
    </p:spTree>
    <p:extLst>
      <p:ext uri="{BB962C8B-B14F-4D97-AF65-F5344CB8AC3E}">
        <p14:creationId xmlns:p14="http://schemas.microsoft.com/office/powerpoint/2010/main" val="368225974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78AD"/>
                </a:solidFill>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F9FFFBF-496C-488B-8925-696A132E9BBA}" type="datetime1">
              <a:rPr lang="en-US" smtClean="0"/>
              <a:t>8/26/2016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082F81-B442-4DF2-A8C0-CD01065060B0}" type="slidenum">
              <a:rPr lang="en-US" smtClean="0"/>
              <a:t>‹#›</a:t>
            </a:fld>
            <a:endParaRPr lang="en-US"/>
          </a:p>
        </p:txBody>
      </p:sp>
    </p:spTree>
    <p:extLst>
      <p:ext uri="{BB962C8B-B14F-4D97-AF65-F5344CB8AC3E}">
        <p14:creationId xmlns:p14="http://schemas.microsoft.com/office/powerpoint/2010/main" val="2855709393"/>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78AD"/>
                </a:solidFill>
                <a:latin typeface="Segoe UI" panose="020B0502040204020203" pitchFamily="34" charset="0"/>
                <a:ea typeface="Segoe UI" panose="020B0502040204020203" pitchFamily="34" charset="0"/>
                <a:cs typeface="Segoe UI" panose="020B0502040204020203" pitchFamily="34" charset="0"/>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60375" y="2027238"/>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60375" y="2667000"/>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8200" y="2027238"/>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8200" y="2667000"/>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E324FA8-06B4-45ED-A054-2C9C09607FFC}" type="datetime1">
              <a:rPr lang="en-US" smtClean="0"/>
              <a:t>8/26/2016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B082F81-B442-4DF2-A8C0-CD01065060B0}" type="slidenum">
              <a:rPr lang="en-US" smtClean="0"/>
              <a:t>‹#›</a:t>
            </a:fld>
            <a:endParaRPr lang="en-US"/>
          </a:p>
        </p:txBody>
      </p:sp>
    </p:spTree>
    <p:extLst>
      <p:ext uri="{BB962C8B-B14F-4D97-AF65-F5344CB8AC3E}">
        <p14:creationId xmlns:p14="http://schemas.microsoft.com/office/powerpoint/2010/main" val="729697473"/>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78AD"/>
                </a:solidFill>
              </a:defRPr>
            </a:lvl1pPr>
          </a:lstStyle>
          <a:p>
            <a:r>
              <a:rPr lang="en-US" dirty="0" smtClean="0"/>
              <a:t>Click to edit Master title style</a:t>
            </a:r>
            <a:endParaRPr lang="en-US" dirty="0"/>
          </a:p>
        </p:txBody>
      </p:sp>
      <p:sp>
        <p:nvSpPr>
          <p:cNvPr id="3" name="Date Placeholder 2"/>
          <p:cNvSpPr>
            <a:spLocks noGrp="1"/>
          </p:cNvSpPr>
          <p:nvPr>
            <p:ph type="dt" sz="half" idx="10"/>
          </p:nvPr>
        </p:nvSpPr>
        <p:spPr/>
        <p:txBody>
          <a:bodyPr/>
          <a:lstStyle/>
          <a:p>
            <a:fld id="{CB1A8C06-EB6B-4BAE-B44B-51C584FC5A32}" type="datetime1">
              <a:rPr lang="en-US" smtClean="0"/>
              <a:t>8/26/2016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B082F81-B442-4DF2-A8C0-CD01065060B0}" type="slidenum">
              <a:rPr lang="en-US" smtClean="0"/>
              <a:t>‹#›</a:t>
            </a:fld>
            <a:endParaRPr lang="en-US"/>
          </a:p>
        </p:txBody>
      </p:sp>
    </p:spTree>
    <p:extLst>
      <p:ext uri="{BB962C8B-B14F-4D97-AF65-F5344CB8AC3E}">
        <p14:creationId xmlns:p14="http://schemas.microsoft.com/office/powerpoint/2010/main" val="1431636910"/>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9772BA0-1FF5-43BA-A9D3-6FB651871F63}" type="datetime1">
              <a:rPr lang="en-US" smtClean="0"/>
              <a:t>8/26/2016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B082F81-B442-4DF2-A8C0-CD01065060B0}" type="slidenum">
              <a:rPr lang="en-US" smtClean="0"/>
              <a:t>‹#›</a:t>
            </a:fld>
            <a:endParaRPr lang="en-US"/>
          </a:p>
        </p:txBody>
      </p:sp>
    </p:spTree>
    <p:extLst>
      <p:ext uri="{BB962C8B-B14F-4D97-AF65-F5344CB8AC3E}">
        <p14:creationId xmlns:p14="http://schemas.microsoft.com/office/powerpoint/2010/main" val="2390667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solidFill>
                  <a:srgbClr val="0078AD"/>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0BB414-F44D-4E49-A0CB-4DBD7AB1D8E5}" type="datetime1">
              <a:rPr lang="en-US" smtClean="0"/>
              <a:t>8/26/2016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082F81-B442-4DF2-A8C0-CD01065060B0}" type="slidenum">
              <a:rPr lang="en-US" smtClean="0"/>
              <a:t>‹#›</a:t>
            </a:fld>
            <a:endParaRPr lang="en-US"/>
          </a:p>
        </p:txBody>
      </p:sp>
    </p:spTree>
    <p:extLst>
      <p:ext uri="{BB962C8B-B14F-4D97-AF65-F5344CB8AC3E}">
        <p14:creationId xmlns:p14="http://schemas.microsoft.com/office/powerpoint/2010/main" val="1002330944"/>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solidFill>
                  <a:srgbClr val="0078AD"/>
                </a:solidFill>
              </a:defRPr>
            </a:lvl1pPr>
          </a:lstStyle>
          <a:p>
            <a:r>
              <a:rPr lang="en-US" dirty="0" smtClean="0"/>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CC279E-D57C-4B00-B460-05DF0EB637FB}" type="datetime1">
              <a:rPr lang="en-US" smtClean="0"/>
              <a:t>8/26/2016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082F81-B442-4DF2-A8C0-CD01065060B0}" type="slidenum">
              <a:rPr lang="en-US" smtClean="0"/>
              <a:t>‹#›</a:t>
            </a:fld>
            <a:endParaRPr lang="en-US"/>
          </a:p>
        </p:txBody>
      </p:sp>
    </p:spTree>
    <p:extLst>
      <p:ext uri="{BB962C8B-B14F-4D97-AF65-F5344CB8AC3E}">
        <p14:creationId xmlns:p14="http://schemas.microsoft.com/office/powerpoint/2010/main" val="2053105608"/>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949254"/>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2209800"/>
            <a:ext cx="8229600" cy="39163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692A7F-9899-4699-94BF-1AA3332A1A90}" type="datetime1">
              <a:rPr lang="en-US" smtClean="0"/>
              <a:t>8/26/2016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082F81-B442-4DF2-A8C0-CD01065060B0}" type="slidenum">
              <a:rPr lang="en-US" smtClean="0"/>
              <a:t>‹#›</a:t>
            </a:fld>
            <a:endParaRPr lang="en-US"/>
          </a:p>
        </p:txBody>
      </p:sp>
      <p:pic>
        <p:nvPicPr>
          <p:cNvPr id="12" name="Picture 6"/>
          <p:cNvPicPr>
            <a:picLocks noChangeAspect="1"/>
          </p:cNvPicPr>
          <p:nvPr userDrawn="1"/>
        </p:nvPicPr>
        <p:blipFill rotWithShape="1">
          <a:blip r:embed="rId13">
            <a:extLst>
              <a:ext uri="{28A0092B-C50C-407E-A947-70E740481C1C}">
                <a14:useLocalDpi xmlns:a14="http://schemas.microsoft.com/office/drawing/2010/main" val="0"/>
              </a:ext>
            </a:extLst>
          </a:blip>
          <a:srcRect l="728" t="4652" r="724" b="82806"/>
          <a:stretch/>
        </p:blipFill>
        <p:spPr bwMode="auto">
          <a:xfrm>
            <a:off x="0" y="76200"/>
            <a:ext cx="9144000" cy="8730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958538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rgbClr val="0078AD"/>
          </a:solidFill>
          <a:latin typeface="Segoe UI" panose="020B0502040204020203" pitchFamily="34" charset="0"/>
          <a:ea typeface="Segoe UI" panose="020B0502040204020203" pitchFamily="34" charset="0"/>
          <a:cs typeface="Segoe UI" panose="020B0502040204020203"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hyperlink" Target="mailto:Specialization@physiotherapy.ca"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28600" y="1066800"/>
            <a:ext cx="8610600" cy="955746"/>
          </a:xfrm>
        </p:spPr>
        <p:txBody>
          <a:bodyPr>
            <a:noAutofit/>
          </a:bodyPr>
          <a:lstStyle/>
          <a:p>
            <a:r>
              <a:rPr lang="en-US" sz="2800" b="1" dirty="0" smtClean="0"/>
              <a:t/>
            </a:r>
            <a:br>
              <a:rPr lang="en-US" sz="2800" b="1" dirty="0" smtClean="0"/>
            </a:br>
            <a:r>
              <a:rPr lang="en-US" sz="2800" b="1" dirty="0" smtClean="0"/>
              <a:t>How to apply to CPA’s Clinical Specialty Program </a:t>
            </a:r>
            <a:br>
              <a:rPr lang="en-US" sz="2800" b="1" dirty="0" smtClean="0"/>
            </a:br>
            <a:endParaRPr lang="en-US" sz="2800" b="1" dirty="0"/>
          </a:p>
        </p:txBody>
      </p:sp>
      <p:sp>
        <p:nvSpPr>
          <p:cNvPr id="3" name="Subtitle 2"/>
          <p:cNvSpPr>
            <a:spLocks noGrp="1"/>
          </p:cNvSpPr>
          <p:nvPr>
            <p:ph sz="half" idx="1"/>
          </p:nvPr>
        </p:nvSpPr>
        <p:spPr>
          <a:xfrm>
            <a:off x="914400" y="4800600"/>
            <a:ext cx="7391400" cy="1524000"/>
          </a:xfrm>
          <a:solidFill>
            <a:schemeClr val="accent6"/>
          </a:solidFill>
        </p:spPr>
        <p:txBody>
          <a:bodyPr>
            <a:normAutofit fontScale="85000" lnSpcReduction="20000"/>
          </a:bodyPr>
          <a:lstStyle/>
          <a:p>
            <a:pPr marL="0" indent="0" algn="ctr">
              <a:buNone/>
            </a:pPr>
            <a:endParaRPr lang="en-CA" b="1" dirty="0" smtClean="0">
              <a:solidFill>
                <a:schemeClr val="tx2"/>
              </a:solidFill>
            </a:endParaRPr>
          </a:p>
          <a:p>
            <a:pPr marL="0" indent="0" algn="ctr">
              <a:buNone/>
            </a:pPr>
            <a:r>
              <a:rPr lang="en-CA" b="1" dirty="0" smtClean="0">
                <a:solidFill>
                  <a:schemeClr val="tx2"/>
                </a:solidFill>
              </a:rPr>
              <a:t>LEARN – GROW – SPECIALIZE</a:t>
            </a:r>
          </a:p>
          <a:p>
            <a:pPr marL="0" indent="0" algn="ctr">
              <a:buNone/>
            </a:pPr>
            <a:r>
              <a:rPr lang="en-CA" b="1" dirty="0" smtClean="0">
                <a:solidFill>
                  <a:schemeClr val="tx2"/>
                </a:solidFill>
              </a:rPr>
              <a:t>Clinical Specialty Program:</a:t>
            </a:r>
          </a:p>
          <a:p>
            <a:pPr marL="0" indent="0" algn="ctr">
              <a:buNone/>
            </a:pPr>
            <a:r>
              <a:rPr lang="en-CA" b="1" dirty="0" smtClean="0">
                <a:solidFill>
                  <a:schemeClr val="tx2"/>
                </a:solidFill>
              </a:rPr>
              <a:t>Setting the Standard for the Profession</a:t>
            </a:r>
            <a:endParaRPr lang="en-CA" b="1" dirty="0">
              <a:solidFill>
                <a:schemeClr val="tx2"/>
              </a:solidFill>
            </a:endParaRPr>
          </a:p>
        </p:txBody>
      </p:sp>
      <p:sp>
        <p:nvSpPr>
          <p:cNvPr id="2" name="Slide Number Placeholder 1"/>
          <p:cNvSpPr>
            <a:spLocks noGrp="1"/>
          </p:cNvSpPr>
          <p:nvPr>
            <p:ph type="sldNum" sz="quarter" idx="12"/>
          </p:nvPr>
        </p:nvSpPr>
        <p:spPr/>
        <p:txBody>
          <a:bodyPr/>
          <a:lstStyle/>
          <a:p>
            <a:fld id="{8B082F81-B442-4DF2-A8C0-CD01065060B0}" type="slidenum">
              <a:rPr lang="en-US" smtClean="0"/>
              <a:t>1</a:t>
            </a:fld>
            <a:endParaRPr lang="en-US"/>
          </a:p>
        </p:txBody>
      </p:sp>
      <p:pic>
        <p:nvPicPr>
          <p:cNvPr id="102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00400" y="2286000"/>
            <a:ext cx="2514600" cy="2206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21661517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Program Requirement 4</a:t>
            </a:r>
            <a:endParaRPr lang="en-US" dirty="0"/>
          </a:p>
        </p:txBody>
      </p:sp>
      <p:sp>
        <p:nvSpPr>
          <p:cNvPr id="4" name="Slide Number Placeholder 3"/>
          <p:cNvSpPr>
            <a:spLocks noGrp="1"/>
          </p:cNvSpPr>
          <p:nvPr>
            <p:ph type="sldNum" sz="quarter" idx="12"/>
          </p:nvPr>
        </p:nvSpPr>
        <p:spPr/>
        <p:txBody>
          <a:bodyPr/>
          <a:lstStyle/>
          <a:p>
            <a:fld id="{4C7D7D72-520C-4D86-A440-4983A6A09B47}" type="slidenum">
              <a:rPr lang="en-US" smtClean="0"/>
              <a:pPr/>
              <a:t>10</a:t>
            </a:fld>
            <a:endParaRPr lang="en-US" dirty="0"/>
          </a:p>
        </p:txBody>
      </p:sp>
      <p:sp>
        <p:nvSpPr>
          <p:cNvPr id="5" name="Rectangle 4"/>
          <p:cNvSpPr/>
          <p:nvPr/>
        </p:nvSpPr>
        <p:spPr bwMode="auto">
          <a:xfrm>
            <a:off x="3581400" y="1916113"/>
            <a:ext cx="4738688" cy="4103686"/>
          </a:xfrm>
          <a:prstGeom prst="rect">
            <a:avLst/>
          </a:prstGeom>
          <a:solidFill>
            <a:schemeClr val="bg1">
              <a:lumMod val="95000"/>
            </a:schemeClr>
          </a:solidFill>
          <a:ln w="9525" cap="flat" cmpd="sng" algn="ctr">
            <a:solidFill>
              <a:schemeClr val="bg1">
                <a:lumMod val="75000"/>
              </a:schemeClr>
            </a:solidFill>
            <a:prstDash val="solid"/>
            <a:round/>
            <a:headEnd type="none" w="med" len="med"/>
            <a:tailEnd type="none" w="med" len="med"/>
          </a:ln>
          <a:effectLst/>
        </p:spPr>
        <p:txBody>
          <a:bodyPr/>
          <a:lstStyle/>
          <a:p>
            <a:pPr marL="457200" indent="-457200">
              <a:buFont typeface="Arial" pitchFamily="34" charset="0"/>
              <a:buChar char="•"/>
              <a:defRPr/>
            </a:pPr>
            <a:r>
              <a:rPr lang="en-US" sz="2600" baseline="0" dirty="0" smtClean="0"/>
              <a:t>Uses research to inform &amp; guide practice</a:t>
            </a:r>
          </a:p>
          <a:p>
            <a:pPr marL="457200" indent="-457200">
              <a:buFont typeface="Arial" pitchFamily="34" charset="0"/>
              <a:buChar char="•"/>
              <a:defRPr/>
            </a:pPr>
            <a:endParaRPr lang="en-US" sz="2600" dirty="0"/>
          </a:p>
          <a:p>
            <a:pPr marL="457200" indent="-457200">
              <a:buFont typeface="Arial" pitchFamily="34" charset="0"/>
              <a:buChar char="•"/>
              <a:defRPr/>
            </a:pPr>
            <a:r>
              <a:rPr lang="en-US" sz="2600" dirty="0" smtClean="0"/>
              <a:t>Applies research principles and findings in practice</a:t>
            </a:r>
          </a:p>
          <a:p>
            <a:pPr marL="457200" indent="-457200">
              <a:buFont typeface="Arial" pitchFamily="34" charset="0"/>
              <a:buChar char="•"/>
              <a:defRPr/>
            </a:pPr>
            <a:endParaRPr lang="en-US" sz="2600" baseline="0" dirty="0"/>
          </a:p>
          <a:p>
            <a:pPr marL="457200" indent="-457200">
              <a:buFont typeface="Arial" pitchFamily="34" charset="0"/>
              <a:buChar char="•"/>
              <a:defRPr/>
            </a:pPr>
            <a:r>
              <a:rPr lang="en-US" sz="2600" dirty="0" smtClean="0"/>
              <a:t>Able to contribute to the design &amp; execution of a research project</a:t>
            </a:r>
            <a:endParaRPr lang="en-US" sz="2600" baseline="0" dirty="0"/>
          </a:p>
          <a:p>
            <a:pPr>
              <a:defRPr/>
            </a:pPr>
            <a:endParaRPr lang="en-US" sz="2600" baseline="0" dirty="0"/>
          </a:p>
        </p:txBody>
      </p:sp>
      <p:sp>
        <p:nvSpPr>
          <p:cNvPr id="6" name="Rectangle 11"/>
          <p:cNvSpPr>
            <a:spLocks noChangeArrowheads="1"/>
          </p:cNvSpPr>
          <p:nvPr/>
        </p:nvSpPr>
        <p:spPr bwMode="auto">
          <a:xfrm>
            <a:off x="685801" y="1916112"/>
            <a:ext cx="2625724" cy="4103687"/>
          </a:xfrm>
          <a:prstGeom prst="rect">
            <a:avLst/>
          </a:prstGeom>
          <a:solidFill>
            <a:srgbClr val="BB5959"/>
          </a:solidFill>
          <a:ln w="9525" algn="ctr">
            <a:solidFill>
              <a:schemeClr val="tx1"/>
            </a:solidFill>
            <a:round/>
            <a:headEnd/>
            <a:tailEnd/>
          </a:ln>
        </p:spPr>
        <p:txBody>
          <a:bodyPr anchor="ctr" anchorCtr="1"/>
          <a:lstStyle/>
          <a:p>
            <a:pPr algn="l"/>
            <a:r>
              <a:rPr lang="en-US" sz="3400" b="1" dirty="0">
                <a:solidFill>
                  <a:schemeClr val="bg1"/>
                </a:solidFill>
              </a:rPr>
              <a:t>i</a:t>
            </a:r>
            <a:r>
              <a:rPr lang="en-US" sz="3400" b="1" baseline="0" dirty="0" smtClean="0">
                <a:solidFill>
                  <a:schemeClr val="bg1"/>
                </a:solidFill>
              </a:rPr>
              <a:t>nvolvement </a:t>
            </a:r>
            <a:r>
              <a:rPr lang="en-US" sz="3400" b="1" baseline="0" dirty="0">
                <a:solidFill>
                  <a:schemeClr val="bg1"/>
                </a:solidFill>
              </a:rPr>
              <a:t>in Research</a:t>
            </a:r>
          </a:p>
        </p:txBody>
      </p:sp>
    </p:spTree>
    <p:extLst>
      <p:ext uri="{BB962C8B-B14F-4D97-AF65-F5344CB8AC3E}">
        <p14:creationId xmlns:p14="http://schemas.microsoft.com/office/powerpoint/2010/main" val="70054256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49254"/>
            <a:ext cx="8229600" cy="727146"/>
          </a:xfrm>
        </p:spPr>
        <p:txBody>
          <a:bodyPr>
            <a:noAutofit/>
          </a:bodyPr>
          <a:lstStyle/>
          <a:p>
            <a:r>
              <a:rPr lang="en-CA" sz="4800" dirty="0" smtClean="0"/>
              <a:t> 9 Competency Areas</a:t>
            </a:r>
            <a:endParaRPr lang="en-CA" sz="4800" dirty="0"/>
          </a:p>
        </p:txBody>
      </p:sp>
      <p:sp>
        <p:nvSpPr>
          <p:cNvPr id="3" name="Content Placeholder 2"/>
          <p:cNvSpPr>
            <a:spLocks noGrp="1"/>
          </p:cNvSpPr>
          <p:nvPr>
            <p:ph idx="1"/>
          </p:nvPr>
        </p:nvSpPr>
        <p:spPr>
          <a:xfrm>
            <a:off x="152400" y="1828800"/>
            <a:ext cx="8763000" cy="4495800"/>
          </a:xfrm>
        </p:spPr>
        <p:txBody>
          <a:bodyPr>
            <a:normAutofit lnSpcReduction="10000"/>
          </a:bodyPr>
          <a:lstStyle/>
          <a:p>
            <a:r>
              <a:rPr lang="en-CA" dirty="0" smtClean="0"/>
              <a:t>Program Applicants submission documents must provide evidence of experience in 9 competency areas</a:t>
            </a:r>
          </a:p>
          <a:p>
            <a:r>
              <a:rPr lang="en-CA" dirty="0" smtClean="0"/>
              <a:t>9 competency areas: Research, Leadership, </a:t>
            </a:r>
            <a:r>
              <a:rPr lang="en-CA" dirty="0"/>
              <a:t>Advanced </a:t>
            </a:r>
            <a:r>
              <a:rPr lang="en-CA" dirty="0" smtClean="0"/>
              <a:t>Knowledge, Advanced Clinical </a:t>
            </a:r>
            <a:r>
              <a:rPr lang="en-CA" dirty="0"/>
              <a:t>Reasoning &amp; </a:t>
            </a:r>
            <a:r>
              <a:rPr lang="en-CA" dirty="0" smtClean="0"/>
              <a:t>Advanced Clinical Skills, Innovation, Communication &amp; Collaboration, Teaching &amp; Mentoring, PD &amp; Lifelong Learning</a:t>
            </a:r>
            <a:endParaRPr lang="en-CA" dirty="0"/>
          </a:p>
        </p:txBody>
      </p:sp>
      <p:sp>
        <p:nvSpPr>
          <p:cNvPr id="4" name="Slide Number Placeholder 3"/>
          <p:cNvSpPr>
            <a:spLocks noGrp="1"/>
          </p:cNvSpPr>
          <p:nvPr>
            <p:ph type="sldNum" sz="quarter" idx="12"/>
          </p:nvPr>
        </p:nvSpPr>
        <p:spPr/>
        <p:txBody>
          <a:bodyPr/>
          <a:lstStyle/>
          <a:p>
            <a:fld id="{8B082F81-B442-4DF2-A8C0-CD01065060B0}" type="slidenum">
              <a:rPr lang="en-US" smtClean="0"/>
              <a:t>11</a:t>
            </a:fld>
            <a:endParaRPr lang="en-US"/>
          </a:p>
        </p:txBody>
      </p:sp>
    </p:spTree>
    <p:extLst>
      <p:ext uri="{BB962C8B-B14F-4D97-AF65-F5344CB8AC3E}">
        <p14:creationId xmlns:p14="http://schemas.microsoft.com/office/powerpoint/2010/main" val="317888197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7" name="Group 46"/>
          <p:cNvGrpSpPr/>
          <p:nvPr/>
        </p:nvGrpSpPr>
        <p:grpSpPr>
          <a:xfrm>
            <a:off x="320040" y="1033534"/>
            <a:ext cx="8442960" cy="5486400"/>
            <a:chOff x="396240" y="1752600"/>
            <a:chExt cx="8442960" cy="4724400"/>
          </a:xfrm>
        </p:grpSpPr>
        <p:sp>
          <p:nvSpPr>
            <p:cNvPr id="39" name="Rectangle 38"/>
            <p:cNvSpPr/>
            <p:nvPr/>
          </p:nvSpPr>
          <p:spPr>
            <a:xfrm>
              <a:off x="396240" y="2443480"/>
              <a:ext cx="8442960" cy="4033520"/>
            </a:xfrm>
            <a:prstGeom prst="rect">
              <a:avLst/>
            </a:prstGeom>
            <a:gradFill>
              <a:gsLst>
                <a:gs pos="29000">
                  <a:srgbClr val="0078AD"/>
                </a:gs>
                <a:gs pos="0">
                  <a:srgbClr val="04B1B9"/>
                </a:gs>
                <a:gs pos="100000">
                  <a:schemeClr val="accent6"/>
                </a:gs>
                <a:gs pos="63000">
                  <a:schemeClr val="accent4"/>
                </a:gs>
              </a:gsLst>
              <a:lin ang="0" scaled="1"/>
            </a:gra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i="1" dirty="0">
                <a:solidFill>
                  <a:schemeClr val="bg1"/>
                </a:solidFill>
              </a:endParaRPr>
            </a:p>
          </p:txBody>
        </p:sp>
        <p:sp>
          <p:nvSpPr>
            <p:cNvPr id="33" name="Rounded Rectangle 32"/>
            <p:cNvSpPr/>
            <p:nvPr/>
          </p:nvSpPr>
          <p:spPr>
            <a:xfrm>
              <a:off x="1209040" y="3987800"/>
              <a:ext cx="3352800" cy="472440"/>
            </a:xfrm>
            <a:prstGeom prst="roundRect">
              <a:avLst/>
            </a:prstGeom>
            <a:gradFill flip="none" rotWithShape="1">
              <a:gsLst>
                <a:gs pos="0">
                  <a:srgbClr val="04B1B9"/>
                </a:gs>
                <a:gs pos="100000">
                  <a:srgbClr val="0078AD"/>
                </a:gs>
                <a:gs pos="36000">
                  <a:srgbClr val="0078AD"/>
                </a:gs>
              </a:gsLst>
              <a:lin ang="0" scaled="1"/>
              <a:tileRect/>
            </a:gradFill>
            <a:ln>
              <a:noFill/>
            </a:ln>
          </p:spPr>
          <p:style>
            <a:lnRef idx="2">
              <a:schemeClr val="dk1"/>
            </a:lnRef>
            <a:fillRef idx="1">
              <a:schemeClr val="lt1"/>
            </a:fillRef>
            <a:effectRef idx="0">
              <a:schemeClr val="dk1"/>
            </a:effectRef>
            <a:fontRef idx="minor">
              <a:schemeClr val="dk1"/>
            </a:fontRef>
          </p:style>
          <p:txBody>
            <a:bodyPr rtlCol="0" anchor="ctr"/>
            <a:lstStyle/>
            <a:p>
              <a:r>
                <a:rPr lang="en-US" i="1" dirty="0" smtClean="0">
                  <a:solidFill>
                    <a:schemeClr val="bg1"/>
                  </a:solidFill>
                </a:rPr>
                <a:t>Advanced Clinical Reasoning</a:t>
              </a:r>
              <a:endParaRPr lang="en-US" i="1" dirty="0">
                <a:solidFill>
                  <a:schemeClr val="bg1"/>
                </a:solidFill>
              </a:endParaRPr>
            </a:p>
          </p:txBody>
        </p:sp>
        <p:sp>
          <p:nvSpPr>
            <p:cNvPr id="34" name="Rounded Rectangle 33"/>
            <p:cNvSpPr/>
            <p:nvPr/>
          </p:nvSpPr>
          <p:spPr>
            <a:xfrm>
              <a:off x="838200" y="3103880"/>
              <a:ext cx="5029200" cy="457200"/>
            </a:xfrm>
            <a:prstGeom prst="roundRect">
              <a:avLst/>
            </a:prstGeom>
            <a:gradFill>
              <a:gsLst>
                <a:gs pos="0">
                  <a:srgbClr val="04B1B9"/>
                </a:gs>
                <a:gs pos="81000">
                  <a:schemeClr val="accent4"/>
                </a:gs>
                <a:gs pos="39000">
                  <a:srgbClr val="0078AD"/>
                </a:gs>
              </a:gsLst>
              <a:lin ang="0" scaled="1"/>
            </a:gradFill>
            <a:ln>
              <a:noFill/>
            </a:ln>
          </p:spPr>
          <p:style>
            <a:lnRef idx="2">
              <a:schemeClr val="dk1"/>
            </a:lnRef>
            <a:fillRef idx="1">
              <a:schemeClr val="lt1"/>
            </a:fillRef>
            <a:effectRef idx="0">
              <a:schemeClr val="dk1"/>
            </a:effectRef>
            <a:fontRef idx="minor">
              <a:schemeClr val="dk1"/>
            </a:fontRef>
          </p:style>
          <p:txBody>
            <a:bodyPr rtlCol="0" anchor="ctr"/>
            <a:lstStyle/>
            <a:p>
              <a:r>
                <a:rPr lang="en-US" i="1" dirty="0" smtClean="0">
                  <a:solidFill>
                    <a:schemeClr val="bg1"/>
                  </a:solidFill>
                </a:rPr>
                <a:t>Advanced Knowledge</a:t>
              </a:r>
              <a:endParaRPr lang="en-US" i="1" dirty="0">
                <a:solidFill>
                  <a:schemeClr val="bg1"/>
                </a:solidFill>
              </a:endParaRPr>
            </a:p>
          </p:txBody>
        </p:sp>
        <p:sp>
          <p:nvSpPr>
            <p:cNvPr id="35" name="Rounded Rectangle 34"/>
            <p:cNvSpPr/>
            <p:nvPr/>
          </p:nvSpPr>
          <p:spPr>
            <a:xfrm>
              <a:off x="1835784" y="4876800"/>
              <a:ext cx="3874136" cy="492760"/>
            </a:xfrm>
            <a:prstGeom prst="roundRect">
              <a:avLst/>
            </a:prstGeom>
            <a:gradFill>
              <a:gsLst>
                <a:gs pos="0">
                  <a:srgbClr val="04B1B9"/>
                </a:gs>
                <a:gs pos="75000">
                  <a:srgbClr val="3570A8"/>
                </a:gs>
                <a:gs pos="93000">
                  <a:schemeClr val="accent4"/>
                </a:gs>
                <a:gs pos="18000">
                  <a:srgbClr val="0078AD"/>
                </a:gs>
              </a:gsLst>
              <a:lin ang="0" scaled="1"/>
            </a:gradFill>
            <a:ln>
              <a:noFill/>
            </a:ln>
          </p:spPr>
          <p:style>
            <a:lnRef idx="2">
              <a:schemeClr val="dk1"/>
            </a:lnRef>
            <a:fillRef idx="1">
              <a:schemeClr val="lt1"/>
            </a:fillRef>
            <a:effectRef idx="0">
              <a:schemeClr val="dk1"/>
            </a:effectRef>
            <a:fontRef idx="minor">
              <a:schemeClr val="dk1"/>
            </a:fontRef>
          </p:style>
          <p:txBody>
            <a:bodyPr rtlCol="0" anchor="ctr"/>
            <a:lstStyle/>
            <a:p>
              <a:r>
                <a:rPr lang="en-US" i="1" dirty="0" smtClean="0">
                  <a:solidFill>
                    <a:schemeClr val="bg1"/>
                  </a:solidFill>
                </a:rPr>
                <a:t>Advanced Clinical Skills</a:t>
              </a:r>
              <a:endParaRPr lang="en-US" i="1" dirty="0">
                <a:solidFill>
                  <a:schemeClr val="bg1"/>
                </a:solidFill>
              </a:endParaRPr>
            </a:p>
          </p:txBody>
        </p:sp>
        <p:sp>
          <p:nvSpPr>
            <p:cNvPr id="36" name="Rounded Rectangle 35"/>
            <p:cNvSpPr/>
            <p:nvPr/>
          </p:nvSpPr>
          <p:spPr>
            <a:xfrm>
              <a:off x="396240" y="2443480"/>
              <a:ext cx="3352800" cy="457200"/>
            </a:xfrm>
            <a:prstGeom prst="roundRect">
              <a:avLst/>
            </a:prstGeom>
            <a:gradFill>
              <a:gsLst>
                <a:gs pos="0">
                  <a:srgbClr val="04B1B9"/>
                </a:gs>
                <a:gs pos="100000">
                  <a:srgbClr val="0078AD"/>
                </a:gs>
                <a:gs pos="54000">
                  <a:srgbClr val="04B1B9"/>
                </a:gs>
              </a:gsLst>
              <a:lin ang="0" scaled="1"/>
            </a:gradFill>
            <a:ln>
              <a:noFill/>
            </a:ln>
          </p:spPr>
          <p:style>
            <a:lnRef idx="2">
              <a:schemeClr val="dk1"/>
            </a:lnRef>
            <a:fillRef idx="1">
              <a:schemeClr val="lt1"/>
            </a:fillRef>
            <a:effectRef idx="0">
              <a:schemeClr val="dk1"/>
            </a:effectRef>
            <a:fontRef idx="minor">
              <a:schemeClr val="dk1"/>
            </a:fontRef>
          </p:style>
          <p:txBody>
            <a:bodyPr rtlCol="0" anchor="ctr"/>
            <a:lstStyle/>
            <a:p>
              <a:r>
                <a:rPr lang="en-US" i="1" dirty="0" smtClean="0">
                  <a:solidFill>
                    <a:schemeClr val="bg1"/>
                  </a:solidFill>
                </a:rPr>
                <a:t>Research</a:t>
              </a:r>
              <a:endParaRPr lang="en-US" i="1" dirty="0">
                <a:solidFill>
                  <a:schemeClr val="bg1"/>
                </a:solidFill>
              </a:endParaRPr>
            </a:p>
          </p:txBody>
        </p:sp>
        <p:sp>
          <p:nvSpPr>
            <p:cNvPr id="37" name="Rounded Rectangle 36"/>
            <p:cNvSpPr/>
            <p:nvPr/>
          </p:nvSpPr>
          <p:spPr>
            <a:xfrm>
              <a:off x="2795270" y="5516880"/>
              <a:ext cx="4748530" cy="472440"/>
            </a:xfrm>
            <a:prstGeom prst="roundRect">
              <a:avLst/>
            </a:prstGeom>
            <a:gradFill>
              <a:gsLst>
                <a:gs pos="40000">
                  <a:srgbClr val="8064A2"/>
                </a:gs>
                <a:gs pos="8000">
                  <a:srgbClr val="0078AD"/>
                </a:gs>
                <a:gs pos="100000">
                  <a:schemeClr val="accent6"/>
                </a:gs>
                <a:gs pos="72000">
                  <a:schemeClr val="accent4"/>
                </a:gs>
              </a:gsLst>
              <a:lin ang="0" scaled="1"/>
            </a:gradFill>
            <a:ln>
              <a:noFill/>
            </a:ln>
          </p:spPr>
          <p:style>
            <a:lnRef idx="2">
              <a:schemeClr val="dk1"/>
            </a:lnRef>
            <a:fillRef idx="1">
              <a:schemeClr val="lt1"/>
            </a:fillRef>
            <a:effectRef idx="0">
              <a:schemeClr val="dk1"/>
            </a:effectRef>
            <a:fontRef idx="minor">
              <a:schemeClr val="dk1"/>
            </a:fontRef>
          </p:style>
          <p:txBody>
            <a:bodyPr rtlCol="0" anchor="ctr"/>
            <a:lstStyle/>
            <a:p>
              <a:pPr algn="r"/>
              <a:r>
                <a:rPr lang="en-US" i="1" dirty="0" smtClean="0">
                  <a:solidFill>
                    <a:schemeClr val="bg1"/>
                  </a:solidFill>
                </a:rPr>
                <a:t>PD/Lifelong Learning</a:t>
              </a:r>
              <a:endParaRPr lang="en-US" i="1" dirty="0">
                <a:solidFill>
                  <a:schemeClr val="bg1"/>
                </a:solidFill>
              </a:endParaRPr>
            </a:p>
          </p:txBody>
        </p:sp>
        <p:sp>
          <p:nvSpPr>
            <p:cNvPr id="38" name="Rounded Rectangle 37"/>
            <p:cNvSpPr/>
            <p:nvPr/>
          </p:nvSpPr>
          <p:spPr>
            <a:xfrm>
              <a:off x="5237480" y="3582528"/>
              <a:ext cx="3525520" cy="441960"/>
            </a:xfrm>
            <a:prstGeom prst="roundRect">
              <a:avLst/>
            </a:prstGeom>
            <a:gradFill>
              <a:gsLst>
                <a:gs pos="0">
                  <a:schemeClr val="accent4"/>
                </a:gs>
                <a:gs pos="100000">
                  <a:schemeClr val="accent6"/>
                </a:gs>
                <a:gs pos="20000">
                  <a:schemeClr val="accent4"/>
                </a:gs>
              </a:gsLst>
              <a:lin ang="0" scaled="1"/>
            </a:gradFill>
            <a:ln>
              <a:noFill/>
            </a:ln>
          </p:spPr>
          <p:style>
            <a:lnRef idx="2">
              <a:schemeClr val="dk1"/>
            </a:lnRef>
            <a:fillRef idx="1">
              <a:schemeClr val="lt1"/>
            </a:fillRef>
            <a:effectRef idx="0">
              <a:schemeClr val="dk1"/>
            </a:effectRef>
            <a:fontRef idx="minor">
              <a:schemeClr val="dk1"/>
            </a:fontRef>
          </p:style>
          <p:txBody>
            <a:bodyPr rtlCol="0" anchor="ctr"/>
            <a:lstStyle/>
            <a:p>
              <a:pPr algn="r"/>
              <a:r>
                <a:rPr lang="en-US" i="1" dirty="0" smtClean="0">
                  <a:solidFill>
                    <a:schemeClr val="bg1"/>
                  </a:solidFill>
                </a:rPr>
                <a:t>Communication/Collaboration</a:t>
              </a:r>
              <a:endParaRPr lang="en-US" i="1" dirty="0">
                <a:solidFill>
                  <a:schemeClr val="bg1"/>
                </a:solidFill>
              </a:endParaRPr>
            </a:p>
          </p:txBody>
        </p:sp>
        <p:sp>
          <p:nvSpPr>
            <p:cNvPr id="40" name="Rounded Rectangle 39"/>
            <p:cNvSpPr/>
            <p:nvPr/>
          </p:nvSpPr>
          <p:spPr>
            <a:xfrm>
              <a:off x="5200015" y="4412685"/>
              <a:ext cx="3462019" cy="508000"/>
            </a:xfrm>
            <a:prstGeom prst="roundRect">
              <a:avLst/>
            </a:prstGeom>
            <a:gradFill>
              <a:gsLst>
                <a:gs pos="0">
                  <a:schemeClr val="accent4"/>
                </a:gs>
                <a:gs pos="58000">
                  <a:schemeClr val="accent6"/>
                </a:gs>
                <a:gs pos="41000">
                  <a:schemeClr val="accent4"/>
                </a:gs>
              </a:gsLst>
              <a:lin ang="0" scaled="1"/>
            </a:gradFill>
            <a:ln>
              <a:noFill/>
            </a:ln>
          </p:spPr>
          <p:style>
            <a:lnRef idx="2">
              <a:schemeClr val="dk1"/>
            </a:lnRef>
            <a:fillRef idx="1">
              <a:schemeClr val="lt1"/>
            </a:fillRef>
            <a:effectRef idx="0">
              <a:schemeClr val="dk1"/>
            </a:effectRef>
            <a:fontRef idx="minor">
              <a:schemeClr val="dk1"/>
            </a:fontRef>
          </p:style>
          <p:txBody>
            <a:bodyPr rtlCol="0" anchor="ctr"/>
            <a:lstStyle/>
            <a:p>
              <a:pPr algn="r"/>
              <a:r>
                <a:rPr lang="en-US" i="1" dirty="0" smtClean="0">
                  <a:solidFill>
                    <a:schemeClr val="bg1"/>
                  </a:solidFill>
                </a:rPr>
                <a:t>Teaching/Mentoring</a:t>
              </a:r>
              <a:endParaRPr lang="en-US" i="1" dirty="0">
                <a:solidFill>
                  <a:schemeClr val="bg1"/>
                </a:solidFill>
              </a:endParaRPr>
            </a:p>
          </p:txBody>
        </p:sp>
        <p:sp>
          <p:nvSpPr>
            <p:cNvPr id="41" name="Rectangle 40"/>
            <p:cNvSpPr/>
            <p:nvPr/>
          </p:nvSpPr>
          <p:spPr>
            <a:xfrm>
              <a:off x="416560" y="1752600"/>
              <a:ext cx="2021840" cy="609600"/>
            </a:xfrm>
            <a:prstGeom prst="rect">
              <a:avLst/>
            </a:prstGeom>
            <a:solidFill>
              <a:srgbClr val="04B1B9"/>
            </a:solidFill>
            <a:ln>
              <a:solidFill>
                <a:srgbClr val="04B1B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RESEARCH</a:t>
              </a:r>
              <a:endParaRPr lang="en-US" dirty="0"/>
            </a:p>
          </p:txBody>
        </p:sp>
        <p:sp>
          <p:nvSpPr>
            <p:cNvPr id="42" name="Rectangle 41"/>
            <p:cNvSpPr/>
            <p:nvPr/>
          </p:nvSpPr>
          <p:spPr>
            <a:xfrm>
              <a:off x="2555240" y="1752600"/>
              <a:ext cx="2021840" cy="609600"/>
            </a:xfrm>
            <a:prstGeom prst="rect">
              <a:avLst/>
            </a:prstGeom>
            <a:solidFill>
              <a:srgbClr val="0078AD"/>
            </a:solidFill>
            <a:ln>
              <a:solidFill>
                <a:srgbClr val="0078A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500" dirty="0" smtClean="0"/>
                <a:t>ADVANCED CLINICAL COMPETENCE</a:t>
              </a:r>
              <a:endParaRPr lang="en-US" sz="1500" dirty="0"/>
            </a:p>
          </p:txBody>
        </p:sp>
        <p:sp>
          <p:nvSpPr>
            <p:cNvPr id="43" name="Rectangle 42"/>
            <p:cNvSpPr/>
            <p:nvPr/>
          </p:nvSpPr>
          <p:spPr>
            <a:xfrm>
              <a:off x="4688840" y="1752600"/>
              <a:ext cx="2021840" cy="609600"/>
            </a:xfrm>
            <a:prstGeom prst="rect">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500" dirty="0" smtClean="0"/>
                <a:t>PROFESSIONAL DEVELOPMENT</a:t>
              </a:r>
              <a:endParaRPr lang="en-US" sz="1500" dirty="0"/>
            </a:p>
          </p:txBody>
        </p:sp>
        <p:sp>
          <p:nvSpPr>
            <p:cNvPr id="44" name="Rectangle 43"/>
            <p:cNvSpPr/>
            <p:nvPr/>
          </p:nvSpPr>
          <p:spPr>
            <a:xfrm>
              <a:off x="6807200" y="1752600"/>
              <a:ext cx="2021840" cy="609600"/>
            </a:xfrm>
            <a:prstGeom prst="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500" dirty="0" smtClean="0"/>
                <a:t>PROFESSIONAL LEADERSHIP</a:t>
              </a:r>
              <a:endParaRPr lang="en-US" sz="1500" dirty="0"/>
            </a:p>
          </p:txBody>
        </p:sp>
        <p:sp>
          <p:nvSpPr>
            <p:cNvPr id="45" name="Rounded Rectangle 44"/>
            <p:cNvSpPr/>
            <p:nvPr/>
          </p:nvSpPr>
          <p:spPr>
            <a:xfrm>
              <a:off x="416560" y="5989320"/>
              <a:ext cx="8412480" cy="472440"/>
            </a:xfrm>
            <a:prstGeom prst="roundRect">
              <a:avLst/>
            </a:prstGeom>
            <a:gradFill flip="none" rotWithShape="1">
              <a:gsLst>
                <a:gs pos="0">
                  <a:srgbClr val="04B1B9"/>
                </a:gs>
                <a:gs pos="62000">
                  <a:schemeClr val="accent4"/>
                </a:gs>
                <a:gs pos="100000">
                  <a:schemeClr val="accent6"/>
                </a:gs>
                <a:gs pos="30000">
                  <a:srgbClr val="0078AD"/>
                </a:gs>
              </a:gsLst>
              <a:lin ang="0" scaled="1"/>
              <a:tileRect/>
            </a:gradFill>
            <a:ln>
              <a:noFill/>
            </a:ln>
          </p:spPr>
          <p:style>
            <a:lnRef idx="2">
              <a:schemeClr val="dk1"/>
            </a:lnRef>
            <a:fillRef idx="1">
              <a:schemeClr val="lt1"/>
            </a:fillRef>
            <a:effectRef idx="0">
              <a:schemeClr val="dk1"/>
            </a:effectRef>
            <a:fontRef idx="minor">
              <a:schemeClr val="dk1"/>
            </a:fontRef>
          </p:style>
          <p:txBody>
            <a:bodyPr rtlCol="0" anchor="ctr"/>
            <a:lstStyle/>
            <a:p>
              <a:pPr algn="ctr"/>
              <a:r>
                <a:rPr lang="en-US" i="1" dirty="0" smtClean="0">
                  <a:solidFill>
                    <a:schemeClr val="bg1"/>
                  </a:solidFill>
                </a:rPr>
                <a:t>Innovation</a:t>
              </a:r>
              <a:endParaRPr lang="en-US" i="1" dirty="0">
                <a:solidFill>
                  <a:schemeClr val="bg1"/>
                </a:solidFill>
              </a:endParaRPr>
            </a:p>
          </p:txBody>
        </p:sp>
        <p:sp>
          <p:nvSpPr>
            <p:cNvPr id="46" name="Rounded Rectangle 45"/>
            <p:cNvSpPr/>
            <p:nvPr/>
          </p:nvSpPr>
          <p:spPr>
            <a:xfrm>
              <a:off x="5547360" y="2443480"/>
              <a:ext cx="3266440" cy="508000"/>
            </a:xfrm>
            <a:prstGeom prst="roundRect">
              <a:avLst/>
            </a:prstGeom>
            <a:gradFill>
              <a:gsLst>
                <a:gs pos="0">
                  <a:schemeClr val="accent4"/>
                </a:gs>
                <a:gs pos="39000">
                  <a:schemeClr val="accent6"/>
                </a:gs>
                <a:gs pos="11000">
                  <a:schemeClr val="accent4"/>
                </a:gs>
              </a:gsLst>
              <a:lin ang="0" scaled="1"/>
            </a:gradFill>
            <a:ln>
              <a:noFill/>
            </a:ln>
          </p:spPr>
          <p:style>
            <a:lnRef idx="2">
              <a:schemeClr val="dk1"/>
            </a:lnRef>
            <a:fillRef idx="1">
              <a:schemeClr val="lt1"/>
            </a:fillRef>
            <a:effectRef idx="0">
              <a:schemeClr val="dk1"/>
            </a:effectRef>
            <a:fontRef idx="minor">
              <a:schemeClr val="dk1"/>
            </a:fontRef>
          </p:style>
          <p:txBody>
            <a:bodyPr rtlCol="0" anchor="ctr"/>
            <a:lstStyle/>
            <a:p>
              <a:pPr algn="r"/>
              <a:r>
                <a:rPr lang="en-US" i="1" dirty="0" smtClean="0">
                  <a:solidFill>
                    <a:schemeClr val="bg1"/>
                  </a:solidFill>
                </a:rPr>
                <a:t>Leadership</a:t>
              </a:r>
              <a:endParaRPr lang="en-US" i="1" dirty="0">
                <a:solidFill>
                  <a:schemeClr val="bg1"/>
                </a:solidFill>
              </a:endParaRPr>
            </a:p>
          </p:txBody>
        </p:sp>
      </p:grpSp>
    </p:spTree>
    <p:extLst>
      <p:ext uri="{BB962C8B-B14F-4D97-AF65-F5344CB8AC3E}">
        <p14:creationId xmlns:p14="http://schemas.microsoft.com/office/powerpoint/2010/main" val="335836913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304800" y="838200"/>
            <a:ext cx="8229600" cy="609600"/>
          </a:xfrm>
        </p:spPr>
        <p:txBody>
          <a:bodyPr>
            <a:normAutofit fontScale="90000"/>
          </a:bodyPr>
          <a:lstStyle/>
          <a:p>
            <a:pPr algn="ctr"/>
            <a:r>
              <a:rPr lang="en-US" dirty="0" smtClean="0"/>
              <a:t>Candidate Submission Process</a:t>
            </a:r>
            <a:endParaRPr lang="en-US" dirty="0"/>
          </a:p>
        </p:txBody>
      </p:sp>
      <p:sp>
        <p:nvSpPr>
          <p:cNvPr id="6" name="Text Placeholder 5"/>
          <p:cNvSpPr>
            <a:spLocks noGrp="1"/>
          </p:cNvSpPr>
          <p:nvPr>
            <p:ph type="body" idx="1"/>
          </p:nvPr>
        </p:nvSpPr>
        <p:spPr>
          <a:xfrm>
            <a:off x="228600" y="1524000"/>
            <a:ext cx="8153400" cy="4953000"/>
          </a:xfrm>
        </p:spPr>
        <p:txBody>
          <a:bodyPr anchor="t">
            <a:normAutofit/>
          </a:bodyPr>
          <a:lstStyle/>
          <a:p>
            <a:r>
              <a:rPr lang="en-CA" b="1" dirty="0">
                <a:solidFill>
                  <a:schemeClr val="tx1"/>
                </a:solidFill>
              </a:rPr>
              <a:t>2-Stage </a:t>
            </a:r>
            <a:r>
              <a:rPr lang="en-CA" b="1" dirty="0" smtClean="0">
                <a:solidFill>
                  <a:schemeClr val="tx1"/>
                </a:solidFill>
              </a:rPr>
              <a:t>Process</a:t>
            </a:r>
            <a:r>
              <a:rPr lang="en-CA" dirty="0" smtClean="0">
                <a:solidFill>
                  <a:schemeClr val="tx1"/>
                </a:solidFill>
              </a:rPr>
              <a:t>: Candidate has up to 3 years to complete</a:t>
            </a:r>
            <a:endParaRPr lang="en-CA" dirty="0">
              <a:solidFill>
                <a:schemeClr val="tx1"/>
              </a:solidFill>
            </a:endParaRPr>
          </a:p>
          <a:p>
            <a:endParaRPr lang="en-CA" sz="800" dirty="0">
              <a:solidFill>
                <a:schemeClr val="tx1"/>
              </a:solidFill>
            </a:endParaRPr>
          </a:p>
          <a:p>
            <a:r>
              <a:rPr lang="en-CA" dirty="0">
                <a:solidFill>
                  <a:schemeClr val="tx1"/>
                </a:solidFill>
              </a:rPr>
              <a:t>Candidate’s experience information must provide evidence of 4 Program </a:t>
            </a:r>
            <a:r>
              <a:rPr lang="en-CA" dirty="0" smtClean="0">
                <a:solidFill>
                  <a:schemeClr val="tx1"/>
                </a:solidFill>
              </a:rPr>
              <a:t>Requirements and </a:t>
            </a:r>
            <a:r>
              <a:rPr lang="en-CA" dirty="0">
                <a:solidFill>
                  <a:schemeClr val="tx1"/>
                </a:solidFill>
              </a:rPr>
              <a:t>9 </a:t>
            </a:r>
            <a:r>
              <a:rPr lang="en-CA" dirty="0" smtClean="0">
                <a:solidFill>
                  <a:schemeClr val="tx1"/>
                </a:solidFill>
              </a:rPr>
              <a:t>Clinical Competencies</a:t>
            </a:r>
            <a:endParaRPr lang="en-CA" dirty="0">
              <a:solidFill>
                <a:schemeClr val="tx1"/>
              </a:solidFill>
            </a:endParaRPr>
          </a:p>
          <a:p>
            <a:endParaRPr lang="en-CA" sz="800" dirty="0">
              <a:solidFill>
                <a:schemeClr val="tx1"/>
              </a:solidFill>
            </a:endParaRPr>
          </a:p>
          <a:p>
            <a:r>
              <a:rPr lang="en-CA" dirty="0">
                <a:solidFill>
                  <a:schemeClr val="tx1"/>
                </a:solidFill>
              </a:rPr>
              <a:t>Candidate’s responsibility to link their own experience with the program requirements and </a:t>
            </a:r>
            <a:r>
              <a:rPr lang="en-CA" dirty="0" smtClean="0">
                <a:solidFill>
                  <a:schemeClr val="tx1"/>
                </a:solidFill>
              </a:rPr>
              <a:t>competencies</a:t>
            </a:r>
          </a:p>
          <a:p>
            <a:endParaRPr lang="en-CA" sz="800" dirty="0">
              <a:solidFill>
                <a:schemeClr val="tx1"/>
              </a:solidFill>
            </a:endParaRPr>
          </a:p>
          <a:p>
            <a:r>
              <a:rPr lang="en-CA" b="1" dirty="0" smtClean="0">
                <a:solidFill>
                  <a:schemeClr val="tx1"/>
                </a:solidFill>
              </a:rPr>
              <a:t>Applicant: </a:t>
            </a:r>
            <a:r>
              <a:rPr lang="en-CA" dirty="0" smtClean="0">
                <a:solidFill>
                  <a:schemeClr val="tx1"/>
                </a:solidFill>
              </a:rPr>
              <a:t>Pay the $500 application fee, no</a:t>
            </a:r>
          </a:p>
          <a:p>
            <a:r>
              <a:rPr lang="en-CA" dirty="0">
                <a:solidFill>
                  <a:schemeClr val="tx1"/>
                </a:solidFill>
              </a:rPr>
              <a:t>d</a:t>
            </a:r>
            <a:r>
              <a:rPr lang="en-CA" dirty="0" smtClean="0">
                <a:solidFill>
                  <a:schemeClr val="tx1"/>
                </a:solidFill>
              </a:rPr>
              <a:t>ocuments submitted.</a:t>
            </a:r>
          </a:p>
          <a:p>
            <a:r>
              <a:rPr lang="en-CA" b="1" dirty="0" smtClean="0">
                <a:solidFill>
                  <a:schemeClr val="tx1"/>
                </a:solidFill>
              </a:rPr>
              <a:t>Candidate</a:t>
            </a:r>
            <a:r>
              <a:rPr lang="en-CA" dirty="0" smtClean="0">
                <a:solidFill>
                  <a:schemeClr val="tx1"/>
                </a:solidFill>
              </a:rPr>
              <a:t>: Provides the pre-submission </a:t>
            </a:r>
          </a:p>
          <a:p>
            <a:r>
              <a:rPr lang="en-CA" dirty="0">
                <a:solidFill>
                  <a:schemeClr val="tx1"/>
                </a:solidFill>
              </a:rPr>
              <a:t>d</a:t>
            </a:r>
            <a:r>
              <a:rPr lang="en-CA" dirty="0" smtClean="0">
                <a:solidFill>
                  <a:schemeClr val="tx1"/>
                </a:solidFill>
              </a:rPr>
              <a:t>ocuments and the stage 1 documents to</a:t>
            </a:r>
          </a:p>
          <a:p>
            <a:r>
              <a:rPr lang="en-CA" dirty="0" smtClean="0">
                <a:solidFill>
                  <a:schemeClr val="tx1"/>
                </a:solidFill>
              </a:rPr>
              <a:t>declare program candidacy</a:t>
            </a:r>
            <a:endParaRPr lang="en-CA" dirty="0">
              <a:solidFill>
                <a:schemeClr val="tx1"/>
              </a:solidFill>
            </a:endParaRPr>
          </a:p>
        </p:txBody>
      </p:sp>
      <p:sp>
        <p:nvSpPr>
          <p:cNvPr id="4" name="Slide Number Placeholder 3"/>
          <p:cNvSpPr>
            <a:spLocks noGrp="1"/>
          </p:cNvSpPr>
          <p:nvPr>
            <p:ph type="sldNum" sz="quarter" idx="12"/>
          </p:nvPr>
        </p:nvSpPr>
        <p:spPr/>
        <p:txBody>
          <a:bodyPr/>
          <a:lstStyle/>
          <a:p>
            <a:fld id="{4C7D7D72-520C-4D86-A440-4983A6A09B47}" type="slidenum">
              <a:rPr lang="en-US" smtClean="0"/>
              <a:pPr/>
              <a:t>13</a:t>
            </a:fld>
            <a:endParaRPr lang="en-US" dirty="0"/>
          </a:p>
        </p:txBody>
      </p:sp>
    </p:spTree>
    <p:extLst>
      <p:ext uri="{BB962C8B-B14F-4D97-AF65-F5344CB8AC3E}">
        <p14:creationId xmlns:p14="http://schemas.microsoft.com/office/powerpoint/2010/main" val="280556280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914400"/>
            <a:ext cx="7772400" cy="990600"/>
          </a:xfrm>
        </p:spPr>
        <p:txBody>
          <a:bodyPr>
            <a:normAutofit fontScale="90000"/>
          </a:bodyPr>
          <a:lstStyle/>
          <a:p>
            <a:pPr algn="ctr"/>
            <a:r>
              <a:rPr lang="en-CA" dirty="0" smtClean="0"/>
              <a:t>Pre-Submission Documents	</a:t>
            </a:r>
            <a:endParaRPr lang="en-CA" dirty="0"/>
          </a:p>
        </p:txBody>
      </p:sp>
      <p:sp>
        <p:nvSpPr>
          <p:cNvPr id="3" name="Text Placeholder 2"/>
          <p:cNvSpPr>
            <a:spLocks noGrp="1"/>
          </p:cNvSpPr>
          <p:nvPr>
            <p:ph type="body" idx="1"/>
          </p:nvPr>
        </p:nvSpPr>
        <p:spPr>
          <a:xfrm>
            <a:off x="228600" y="1600200"/>
            <a:ext cx="8458200" cy="1828800"/>
          </a:xfrm>
        </p:spPr>
        <p:txBody>
          <a:bodyPr>
            <a:normAutofit/>
          </a:bodyPr>
          <a:lstStyle/>
          <a:p>
            <a:pPr marL="342900" indent="-342900">
              <a:buFont typeface="Arial" panose="020B0604020202020204" pitchFamily="34" charset="0"/>
              <a:buChar char="•"/>
            </a:pPr>
            <a:r>
              <a:rPr lang="en-CA" b="1" dirty="0" smtClean="0">
                <a:solidFill>
                  <a:schemeClr val="tx1"/>
                </a:solidFill>
              </a:rPr>
              <a:t>MSF Contact List: </a:t>
            </a:r>
            <a:r>
              <a:rPr lang="en-CA" dirty="0" smtClean="0">
                <a:solidFill>
                  <a:schemeClr val="tx1"/>
                </a:solidFill>
              </a:rPr>
              <a:t>List of patients/clients, PT Peers, IP Peers, Mentor/ Supervisors, Mentor/Students who will fill out the Survey</a:t>
            </a:r>
          </a:p>
          <a:p>
            <a:pPr marL="342900" indent="-342900">
              <a:buFont typeface="Arial" panose="020B0604020202020204" pitchFamily="34" charset="0"/>
              <a:buChar char="•"/>
            </a:pPr>
            <a:r>
              <a:rPr lang="en-CA" b="1" dirty="0" smtClean="0">
                <a:solidFill>
                  <a:schemeClr val="tx1"/>
                </a:solidFill>
              </a:rPr>
              <a:t>Conflict of Interest Form: </a:t>
            </a:r>
            <a:r>
              <a:rPr lang="en-CA" dirty="0" smtClean="0">
                <a:solidFill>
                  <a:schemeClr val="tx1"/>
                </a:solidFill>
              </a:rPr>
              <a:t>Identifies potential conflicts with assessors you may be/have been working with</a:t>
            </a:r>
            <a:endParaRPr lang="en-CA" b="1" dirty="0">
              <a:solidFill>
                <a:schemeClr val="tx1"/>
              </a:solidFill>
            </a:endParaRPr>
          </a:p>
        </p:txBody>
      </p:sp>
      <p:sp>
        <p:nvSpPr>
          <p:cNvPr id="4" name="Slide Number Placeholder 3"/>
          <p:cNvSpPr>
            <a:spLocks noGrp="1"/>
          </p:cNvSpPr>
          <p:nvPr>
            <p:ph type="sldNum" sz="quarter" idx="12"/>
          </p:nvPr>
        </p:nvSpPr>
        <p:spPr/>
        <p:txBody>
          <a:bodyPr/>
          <a:lstStyle/>
          <a:p>
            <a:fld id="{8B082F81-B442-4DF2-A8C0-CD01065060B0}" type="slidenum">
              <a:rPr lang="en-US" smtClean="0"/>
              <a:t>14</a:t>
            </a:fld>
            <a:endParaRPr lang="en-US"/>
          </a:p>
        </p:txBody>
      </p:sp>
    </p:spTree>
    <p:extLst>
      <p:ext uri="{BB962C8B-B14F-4D97-AF65-F5344CB8AC3E}">
        <p14:creationId xmlns:p14="http://schemas.microsoft.com/office/powerpoint/2010/main" val="402226063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Stage I: Candidate Portfolio</a:t>
            </a:r>
            <a:endParaRPr lang="en-US" dirty="0"/>
          </a:p>
        </p:txBody>
      </p:sp>
      <p:sp>
        <p:nvSpPr>
          <p:cNvPr id="3" name="Content Placeholder 2"/>
          <p:cNvSpPr>
            <a:spLocks noGrp="1"/>
          </p:cNvSpPr>
          <p:nvPr>
            <p:ph idx="1"/>
          </p:nvPr>
        </p:nvSpPr>
        <p:spPr/>
        <p:txBody>
          <a:bodyPr/>
          <a:lstStyle/>
          <a:p>
            <a:r>
              <a:rPr lang="en-US" dirty="0" smtClean="0"/>
              <a:t>Candidate Documentation &amp; CV</a:t>
            </a:r>
          </a:p>
          <a:p>
            <a:r>
              <a:rPr lang="en-US" dirty="0" smtClean="0"/>
              <a:t>Multisource Feedback Tool (MSF)</a:t>
            </a:r>
          </a:p>
          <a:p>
            <a:r>
              <a:rPr lang="en-US" dirty="0" smtClean="0"/>
              <a:t>Clinical Reflections</a:t>
            </a:r>
          </a:p>
          <a:p>
            <a:pPr marL="971550" lvl="1" indent="-514350">
              <a:buFont typeface="+mj-lt"/>
              <a:buAutoNum type="arabicPeriod"/>
            </a:pPr>
            <a:r>
              <a:rPr lang="en-US" dirty="0" smtClean="0"/>
              <a:t>Practice Generated Knowledge</a:t>
            </a:r>
          </a:p>
          <a:p>
            <a:pPr marL="971550" lvl="1" indent="-514350">
              <a:buFont typeface="+mj-lt"/>
              <a:buAutoNum type="arabicPeriod"/>
            </a:pPr>
            <a:r>
              <a:rPr lang="en-US" dirty="0" smtClean="0"/>
              <a:t>Research into practice</a:t>
            </a:r>
          </a:p>
          <a:p>
            <a:pPr marL="971550" lvl="1" indent="-514350">
              <a:buFont typeface="+mj-lt"/>
              <a:buAutoNum type="arabicPeriod"/>
            </a:pPr>
            <a:r>
              <a:rPr lang="en-US" dirty="0" smtClean="0"/>
              <a:t>Theory into practice</a:t>
            </a:r>
            <a:endParaRPr lang="en-US" dirty="0"/>
          </a:p>
        </p:txBody>
      </p:sp>
      <p:sp>
        <p:nvSpPr>
          <p:cNvPr id="4" name="Slide Number Placeholder 3"/>
          <p:cNvSpPr>
            <a:spLocks noGrp="1"/>
          </p:cNvSpPr>
          <p:nvPr>
            <p:ph type="sldNum" sz="quarter" idx="12"/>
          </p:nvPr>
        </p:nvSpPr>
        <p:spPr/>
        <p:txBody>
          <a:bodyPr/>
          <a:lstStyle/>
          <a:p>
            <a:fld id="{4C7D7D72-520C-4D86-A440-4983A6A09B47}" type="slidenum">
              <a:rPr lang="en-US" smtClean="0"/>
              <a:pPr/>
              <a:t>15</a:t>
            </a:fld>
            <a:endParaRPr lang="en-US" dirty="0"/>
          </a:p>
        </p:txBody>
      </p:sp>
    </p:spTree>
    <p:extLst>
      <p:ext uri="{BB962C8B-B14F-4D97-AF65-F5344CB8AC3E}">
        <p14:creationId xmlns:p14="http://schemas.microsoft.com/office/powerpoint/2010/main" val="158735774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Stage II: Case Based Discussion</a:t>
            </a:r>
            <a:endParaRPr lang="en-US" dirty="0"/>
          </a:p>
        </p:txBody>
      </p:sp>
      <p:sp>
        <p:nvSpPr>
          <p:cNvPr id="3" name="Content Placeholder 2"/>
          <p:cNvSpPr>
            <a:spLocks noGrp="1"/>
          </p:cNvSpPr>
          <p:nvPr>
            <p:ph idx="1"/>
          </p:nvPr>
        </p:nvSpPr>
        <p:spPr>
          <a:xfrm>
            <a:off x="533400" y="1905000"/>
            <a:ext cx="8229600" cy="4525963"/>
          </a:xfrm>
        </p:spPr>
        <p:txBody>
          <a:bodyPr/>
          <a:lstStyle/>
          <a:p>
            <a:r>
              <a:rPr lang="en-US" dirty="0" smtClean="0"/>
              <a:t>3 written clinical cases</a:t>
            </a:r>
          </a:p>
          <a:p>
            <a:r>
              <a:rPr lang="en-US" dirty="0" smtClean="0"/>
              <a:t>90 minute discussion with assessor panel </a:t>
            </a:r>
            <a:r>
              <a:rPr lang="en-US" dirty="0"/>
              <a:t>v</a:t>
            </a:r>
            <a:r>
              <a:rPr lang="en-US" dirty="0" smtClean="0"/>
              <a:t>ia teleconference</a:t>
            </a:r>
          </a:p>
          <a:p>
            <a:r>
              <a:rPr lang="en-US" dirty="0" smtClean="0"/>
              <a:t>Allows assessor panel to delve into candidate’s clinical reasoning and elaborate on patient care</a:t>
            </a:r>
          </a:p>
          <a:p>
            <a:r>
              <a:rPr lang="en-US" dirty="0" smtClean="0"/>
              <a:t>Discussion may include Stage I submission</a:t>
            </a:r>
            <a:endParaRPr lang="en-US" dirty="0"/>
          </a:p>
        </p:txBody>
      </p:sp>
      <p:sp>
        <p:nvSpPr>
          <p:cNvPr id="5" name="Slide Number Placeholder 4"/>
          <p:cNvSpPr>
            <a:spLocks noGrp="1"/>
          </p:cNvSpPr>
          <p:nvPr>
            <p:ph type="sldNum" sz="quarter" idx="12"/>
          </p:nvPr>
        </p:nvSpPr>
        <p:spPr/>
        <p:txBody>
          <a:bodyPr/>
          <a:lstStyle/>
          <a:p>
            <a:fld id="{4C7D7D72-520C-4D86-A440-4983A6A09B47}" type="slidenum">
              <a:rPr lang="en-US" smtClean="0"/>
              <a:pPr/>
              <a:t>16</a:t>
            </a:fld>
            <a:endParaRPr lang="en-US" dirty="0"/>
          </a:p>
        </p:txBody>
      </p:sp>
    </p:spTree>
    <p:extLst>
      <p:ext uri="{BB962C8B-B14F-4D97-AF65-F5344CB8AC3E}">
        <p14:creationId xmlns:p14="http://schemas.microsoft.com/office/powerpoint/2010/main" val="20210823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Who are the Assessors?</a:t>
            </a:r>
            <a:endParaRPr lang="en-US" dirty="0"/>
          </a:p>
        </p:txBody>
      </p:sp>
      <p:sp>
        <p:nvSpPr>
          <p:cNvPr id="6" name="Content Placeholder 5"/>
          <p:cNvSpPr>
            <a:spLocks noGrp="1"/>
          </p:cNvSpPr>
          <p:nvPr>
            <p:ph idx="1"/>
          </p:nvPr>
        </p:nvSpPr>
        <p:spPr/>
        <p:txBody>
          <a:bodyPr/>
          <a:lstStyle/>
          <a:p>
            <a:r>
              <a:rPr lang="en-US" dirty="0" smtClean="0"/>
              <a:t>3 assessors (who are Specialists) assigned per candidate</a:t>
            </a:r>
          </a:p>
          <a:p>
            <a:pPr lvl="1"/>
            <a:r>
              <a:rPr lang="en-US" dirty="0" smtClean="0"/>
              <a:t>2 from specialty area, 1 from outside area</a:t>
            </a:r>
          </a:p>
          <a:p>
            <a:r>
              <a:rPr lang="en-US" dirty="0" smtClean="0"/>
              <a:t>Each competency met at least 1x per stage</a:t>
            </a:r>
          </a:p>
          <a:p>
            <a:pPr lvl="1"/>
            <a:r>
              <a:rPr lang="en-US" dirty="0" smtClean="0"/>
              <a:t>Rated at “Does not meet”, “Meets” and “Exceeds” or “Absent”</a:t>
            </a:r>
          </a:p>
          <a:p>
            <a:r>
              <a:rPr lang="en-US" dirty="0" smtClean="0"/>
              <a:t>4 program requirements must be met</a:t>
            </a:r>
          </a:p>
        </p:txBody>
      </p:sp>
      <p:sp>
        <p:nvSpPr>
          <p:cNvPr id="2" name="Slide Number Placeholder 1"/>
          <p:cNvSpPr>
            <a:spLocks noGrp="1"/>
          </p:cNvSpPr>
          <p:nvPr>
            <p:ph type="sldNum" sz="quarter" idx="12"/>
          </p:nvPr>
        </p:nvSpPr>
        <p:spPr/>
        <p:txBody>
          <a:bodyPr/>
          <a:lstStyle/>
          <a:p>
            <a:fld id="{8B082F81-B442-4DF2-A8C0-CD01065060B0}" type="slidenum">
              <a:rPr lang="en-US" smtClean="0"/>
              <a:t>17</a:t>
            </a:fld>
            <a:endParaRPr lang="en-US"/>
          </a:p>
        </p:txBody>
      </p:sp>
    </p:spTree>
    <p:extLst>
      <p:ext uri="{BB962C8B-B14F-4D97-AF65-F5344CB8AC3E}">
        <p14:creationId xmlns:p14="http://schemas.microsoft.com/office/powerpoint/2010/main" val="50196865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Program Process</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909433460"/>
              </p:ext>
            </p:extLst>
          </p:nvPr>
        </p:nvGraphicFramePr>
        <p:xfrm>
          <a:off x="381000" y="1600200"/>
          <a:ext cx="8458200" cy="5029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p:cNvSpPr>
            <a:spLocks noGrp="1"/>
          </p:cNvSpPr>
          <p:nvPr>
            <p:ph type="sldNum" sz="quarter" idx="12"/>
          </p:nvPr>
        </p:nvSpPr>
        <p:spPr/>
        <p:txBody>
          <a:bodyPr/>
          <a:lstStyle/>
          <a:p>
            <a:fld id="{4C7D7D72-520C-4D86-A440-4983A6A09B47}" type="slidenum">
              <a:rPr lang="en-US" smtClean="0"/>
              <a:pPr/>
              <a:t>18</a:t>
            </a:fld>
            <a:endParaRPr lang="en-US" dirty="0"/>
          </a:p>
        </p:txBody>
      </p:sp>
    </p:spTree>
    <p:extLst>
      <p:ext uri="{BB962C8B-B14F-4D97-AF65-F5344CB8AC3E}">
        <p14:creationId xmlns:p14="http://schemas.microsoft.com/office/powerpoint/2010/main" val="7144293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49254"/>
            <a:ext cx="8229600" cy="650946"/>
          </a:xfrm>
        </p:spPr>
        <p:txBody>
          <a:bodyPr>
            <a:normAutofit fontScale="90000"/>
          </a:bodyPr>
          <a:lstStyle/>
          <a:p>
            <a:r>
              <a:rPr lang="en-US" dirty="0" smtClean="0"/>
              <a:t>Why Should PT’s apply?</a:t>
            </a:r>
            <a:endParaRPr lang="en-US" dirty="0"/>
          </a:p>
        </p:txBody>
      </p:sp>
      <p:sp>
        <p:nvSpPr>
          <p:cNvPr id="3" name="Content Placeholder 2"/>
          <p:cNvSpPr>
            <a:spLocks noGrp="1"/>
          </p:cNvSpPr>
          <p:nvPr>
            <p:ph idx="1"/>
          </p:nvPr>
        </p:nvSpPr>
        <p:spPr>
          <a:xfrm>
            <a:off x="228600" y="1981200"/>
            <a:ext cx="8686800" cy="4419600"/>
          </a:xfrm>
        </p:spPr>
        <p:txBody>
          <a:bodyPr>
            <a:normAutofit fontScale="77500" lnSpcReduction="20000"/>
          </a:bodyPr>
          <a:lstStyle/>
          <a:p>
            <a:pPr lvl="0"/>
            <a:r>
              <a:rPr lang="en-US" sz="3400" i="1" dirty="0"/>
              <a:t>Recognition</a:t>
            </a:r>
            <a:r>
              <a:rPr lang="en-US" sz="3400" dirty="0"/>
              <a:t> from your professional peers</a:t>
            </a:r>
            <a:endParaRPr lang="en-CA" sz="3400" dirty="0"/>
          </a:p>
          <a:p>
            <a:pPr lvl="0"/>
            <a:r>
              <a:rPr lang="en-US" sz="3400" i="1" dirty="0" smtClean="0"/>
              <a:t>Capacity</a:t>
            </a:r>
            <a:r>
              <a:rPr lang="en-US" sz="3400" dirty="0" smtClean="0"/>
              <a:t> </a:t>
            </a:r>
            <a:r>
              <a:rPr lang="en-US" sz="3400" dirty="0"/>
              <a:t>to better articulate self-reflection clinical skills</a:t>
            </a:r>
            <a:endParaRPr lang="en-CA" sz="3400" dirty="0"/>
          </a:p>
          <a:p>
            <a:pPr lvl="0"/>
            <a:r>
              <a:rPr lang="en-US" sz="3400" dirty="0"/>
              <a:t>Can help </a:t>
            </a:r>
            <a:r>
              <a:rPr lang="en-US" sz="3400" i="1" dirty="0"/>
              <a:t>increase the number of </a:t>
            </a:r>
            <a:r>
              <a:rPr lang="en-CA" sz="3400" i="1" dirty="0"/>
              <a:t>opportunities </a:t>
            </a:r>
            <a:r>
              <a:rPr lang="en-CA" sz="3400" dirty="0"/>
              <a:t>to carryout presentations to health care providers, patient support groups and other health groups.  </a:t>
            </a:r>
          </a:p>
          <a:p>
            <a:pPr lvl="0"/>
            <a:r>
              <a:rPr lang="en-CA" sz="3400" dirty="0"/>
              <a:t>The designation of clinical specialist could </a:t>
            </a:r>
            <a:r>
              <a:rPr lang="en-CA" sz="3400" i="1" dirty="0"/>
              <a:t>increase the number of patients</a:t>
            </a:r>
            <a:r>
              <a:rPr lang="en-CA" sz="3400" dirty="0"/>
              <a:t> looking for a specialist </a:t>
            </a:r>
          </a:p>
          <a:p>
            <a:pPr lvl="0"/>
            <a:r>
              <a:rPr lang="en-CA" sz="3400" i="1" dirty="0"/>
              <a:t>Opportunity to take stock </a:t>
            </a:r>
            <a:r>
              <a:rPr lang="en-CA" sz="3400" dirty="0"/>
              <a:t>of one’s professional and personal developments.</a:t>
            </a:r>
          </a:p>
          <a:p>
            <a:pPr lvl="0"/>
            <a:r>
              <a:rPr lang="en-US" sz="3400" dirty="0" smtClean="0"/>
              <a:t>The </a:t>
            </a:r>
            <a:r>
              <a:rPr lang="en-US" sz="3400" dirty="0"/>
              <a:t>Clinical Specialty designation is </a:t>
            </a:r>
            <a:r>
              <a:rPr lang="en-US" sz="3400" i="1" dirty="0"/>
              <a:t>transportable</a:t>
            </a:r>
            <a:r>
              <a:rPr lang="en-US" sz="3400" dirty="0"/>
              <a:t> and can go anywhere in Canada</a:t>
            </a:r>
            <a:endParaRPr lang="en-CA" sz="3400" dirty="0"/>
          </a:p>
          <a:p>
            <a:pPr lvl="1"/>
            <a:endParaRPr lang="en-US" dirty="0" smtClean="0"/>
          </a:p>
          <a:p>
            <a:pPr lvl="1"/>
            <a:endParaRPr lang="en-US" dirty="0" smtClean="0"/>
          </a:p>
          <a:p>
            <a:endParaRPr lang="en-US" dirty="0"/>
          </a:p>
        </p:txBody>
      </p:sp>
      <p:sp>
        <p:nvSpPr>
          <p:cNvPr id="4" name="Slide Number Placeholder 3"/>
          <p:cNvSpPr>
            <a:spLocks noGrp="1"/>
          </p:cNvSpPr>
          <p:nvPr>
            <p:ph type="sldNum" sz="quarter" idx="12"/>
          </p:nvPr>
        </p:nvSpPr>
        <p:spPr/>
        <p:txBody>
          <a:bodyPr/>
          <a:lstStyle/>
          <a:p>
            <a:fld id="{8B082F81-B442-4DF2-A8C0-CD01065060B0}" type="slidenum">
              <a:rPr lang="en-US" smtClean="0"/>
              <a:t>19</a:t>
            </a:fld>
            <a:endParaRPr lang="en-US"/>
          </a:p>
        </p:txBody>
      </p:sp>
    </p:spTree>
    <p:extLst>
      <p:ext uri="{BB962C8B-B14F-4D97-AF65-F5344CB8AC3E}">
        <p14:creationId xmlns:p14="http://schemas.microsoft.com/office/powerpoint/2010/main" val="17238261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990601"/>
            <a:ext cx="7772400" cy="685800"/>
          </a:xfrm>
        </p:spPr>
        <p:txBody>
          <a:bodyPr>
            <a:normAutofit fontScale="90000"/>
          </a:bodyPr>
          <a:lstStyle/>
          <a:p>
            <a:r>
              <a:rPr lang="en-CA" dirty="0" smtClean="0"/>
              <a:t>Program Background</a:t>
            </a:r>
            <a:endParaRPr lang="en-CA" dirty="0"/>
          </a:p>
        </p:txBody>
      </p:sp>
      <p:sp>
        <p:nvSpPr>
          <p:cNvPr id="6" name="Subtitle 5"/>
          <p:cNvSpPr>
            <a:spLocks noGrp="1"/>
          </p:cNvSpPr>
          <p:nvPr>
            <p:ph type="subTitle" idx="1"/>
          </p:nvPr>
        </p:nvSpPr>
        <p:spPr>
          <a:xfrm>
            <a:off x="457200" y="1905000"/>
            <a:ext cx="6400800" cy="4419600"/>
          </a:xfrm>
        </p:spPr>
        <p:txBody>
          <a:bodyPr>
            <a:normAutofit lnSpcReduction="10000"/>
          </a:bodyPr>
          <a:lstStyle/>
          <a:p>
            <a:pPr marL="457200" indent="-457200" algn="l">
              <a:buFont typeface="Arial" panose="020B0604020202020204" pitchFamily="34" charset="0"/>
              <a:buChar char="•"/>
            </a:pPr>
            <a:r>
              <a:rPr lang="en-CA" dirty="0" smtClean="0">
                <a:solidFill>
                  <a:schemeClr val="tx1"/>
                </a:solidFill>
              </a:rPr>
              <a:t>Clinical Specialist Definition</a:t>
            </a:r>
          </a:p>
          <a:p>
            <a:pPr marL="457200" indent="-457200" algn="l">
              <a:buFont typeface="Arial" panose="020B0604020202020204" pitchFamily="34" charset="0"/>
              <a:buChar char="•"/>
            </a:pPr>
            <a:r>
              <a:rPr lang="en-CA" dirty="0" smtClean="0">
                <a:solidFill>
                  <a:schemeClr val="tx1"/>
                </a:solidFill>
              </a:rPr>
              <a:t>Program Goals</a:t>
            </a:r>
          </a:p>
          <a:p>
            <a:pPr marL="457200" indent="-457200" algn="l">
              <a:buFont typeface="Arial" panose="020B0604020202020204" pitchFamily="34" charset="0"/>
              <a:buChar char="•"/>
            </a:pPr>
            <a:r>
              <a:rPr lang="en-CA" dirty="0" smtClean="0">
                <a:solidFill>
                  <a:schemeClr val="tx1"/>
                </a:solidFill>
              </a:rPr>
              <a:t>Who can Apply?</a:t>
            </a:r>
          </a:p>
          <a:p>
            <a:pPr marL="457200" indent="-457200" algn="l">
              <a:buFont typeface="Arial" panose="020B0604020202020204" pitchFamily="34" charset="0"/>
              <a:buChar char="•"/>
            </a:pPr>
            <a:r>
              <a:rPr lang="en-CA" dirty="0" smtClean="0">
                <a:solidFill>
                  <a:schemeClr val="tx1"/>
                </a:solidFill>
              </a:rPr>
              <a:t>Four Program Requirements</a:t>
            </a:r>
          </a:p>
          <a:p>
            <a:pPr marL="457200" indent="-457200" algn="l">
              <a:buFont typeface="Arial" panose="020B0604020202020204" pitchFamily="34" charset="0"/>
              <a:buChar char="•"/>
            </a:pPr>
            <a:r>
              <a:rPr lang="en-CA" dirty="0" smtClean="0">
                <a:solidFill>
                  <a:schemeClr val="tx1"/>
                </a:solidFill>
              </a:rPr>
              <a:t>Nine Program Competencies</a:t>
            </a:r>
          </a:p>
          <a:p>
            <a:pPr marL="457200" indent="-457200" algn="l">
              <a:buFont typeface="Arial" panose="020B0604020202020204" pitchFamily="34" charset="0"/>
              <a:buChar char="•"/>
            </a:pPr>
            <a:r>
              <a:rPr lang="en-CA" dirty="0" smtClean="0">
                <a:solidFill>
                  <a:schemeClr val="tx1"/>
                </a:solidFill>
              </a:rPr>
              <a:t>Candidate Submission Process</a:t>
            </a:r>
          </a:p>
          <a:p>
            <a:pPr marL="457200" indent="-457200" algn="l">
              <a:buFont typeface="Arial" panose="020B0604020202020204" pitchFamily="34" charset="0"/>
              <a:buChar char="•"/>
            </a:pPr>
            <a:r>
              <a:rPr lang="en-CA" dirty="0" smtClean="0">
                <a:solidFill>
                  <a:schemeClr val="tx1"/>
                </a:solidFill>
              </a:rPr>
              <a:t>Program Application Process</a:t>
            </a:r>
          </a:p>
          <a:p>
            <a:pPr marL="457200" indent="-457200" algn="l">
              <a:buFont typeface="Arial" panose="020B0604020202020204" pitchFamily="34" charset="0"/>
              <a:buChar char="•"/>
            </a:pPr>
            <a:r>
              <a:rPr lang="en-CA" dirty="0" smtClean="0">
                <a:solidFill>
                  <a:schemeClr val="tx1"/>
                </a:solidFill>
              </a:rPr>
              <a:t>Why apply?</a:t>
            </a:r>
          </a:p>
          <a:p>
            <a:pPr marL="457200" indent="-457200" algn="l">
              <a:buFont typeface="Arial" panose="020B0604020202020204" pitchFamily="34" charset="0"/>
              <a:buChar char="•"/>
            </a:pPr>
            <a:endParaRPr lang="en-CA" dirty="0" smtClean="0"/>
          </a:p>
          <a:p>
            <a:pPr marL="457200" indent="-457200" algn="l">
              <a:buFont typeface="Arial" panose="020B0604020202020204" pitchFamily="34" charset="0"/>
              <a:buChar char="•"/>
            </a:pPr>
            <a:endParaRPr lang="en-CA" dirty="0" smtClean="0"/>
          </a:p>
          <a:p>
            <a:pPr marL="457200" indent="-457200" algn="l">
              <a:buFont typeface="Arial" panose="020B0604020202020204" pitchFamily="34" charset="0"/>
              <a:buChar char="•"/>
            </a:pPr>
            <a:endParaRPr lang="en-CA" dirty="0" smtClean="0"/>
          </a:p>
          <a:p>
            <a:pPr marL="457200" indent="-457200" algn="l">
              <a:buFont typeface="Arial" panose="020B0604020202020204" pitchFamily="34" charset="0"/>
              <a:buChar char="•"/>
            </a:pPr>
            <a:endParaRPr lang="en-CA" dirty="0" smtClean="0"/>
          </a:p>
          <a:p>
            <a:pPr marL="457200" indent="-457200" algn="l">
              <a:buFont typeface="Arial" panose="020B0604020202020204" pitchFamily="34" charset="0"/>
              <a:buChar char="•"/>
            </a:pPr>
            <a:endParaRPr lang="en-CA" dirty="0" smtClean="0"/>
          </a:p>
          <a:p>
            <a:pPr marL="457200" indent="-457200" algn="l">
              <a:buFont typeface="Arial" panose="020B0604020202020204" pitchFamily="34" charset="0"/>
              <a:buChar char="•"/>
            </a:pPr>
            <a:endParaRPr lang="en-CA" dirty="0"/>
          </a:p>
        </p:txBody>
      </p:sp>
      <p:sp>
        <p:nvSpPr>
          <p:cNvPr id="5" name="Slide Number Placeholder 4"/>
          <p:cNvSpPr>
            <a:spLocks noGrp="1"/>
          </p:cNvSpPr>
          <p:nvPr>
            <p:ph type="sldNum" sz="quarter" idx="12"/>
          </p:nvPr>
        </p:nvSpPr>
        <p:spPr/>
        <p:txBody>
          <a:bodyPr/>
          <a:lstStyle/>
          <a:p>
            <a:fld id="{8B082F81-B442-4DF2-A8C0-CD01065060B0}" type="slidenum">
              <a:rPr lang="en-US" smtClean="0"/>
              <a:t>2</a:t>
            </a:fld>
            <a:endParaRPr lang="en-US"/>
          </a:p>
        </p:txBody>
      </p:sp>
    </p:spTree>
    <p:extLst>
      <p:ext uri="{BB962C8B-B14F-4D97-AF65-F5344CB8AC3E}">
        <p14:creationId xmlns:p14="http://schemas.microsoft.com/office/powerpoint/2010/main" val="336986030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500" y="1206137"/>
            <a:ext cx="8229600" cy="1143000"/>
          </a:xfrm>
        </p:spPr>
        <p:txBody>
          <a:bodyPr>
            <a:noAutofit/>
          </a:bodyPr>
          <a:lstStyle/>
          <a:p>
            <a:r>
              <a:rPr lang="en-US" sz="3600" dirty="0" smtClean="0"/>
              <a:t>Questions?</a:t>
            </a:r>
            <a:br>
              <a:rPr lang="en-US" sz="3600" dirty="0" smtClean="0"/>
            </a:br>
            <a:r>
              <a:rPr lang="en-US" sz="3600" dirty="0" smtClean="0">
                <a:hlinkClick r:id="rId3"/>
              </a:rPr>
              <a:t>Specialization@physiotherapy.ca</a:t>
            </a:r>
            <a:r>
              <a:rPr lang="en-US" sz="3600" dirty="0" smtClean="0"/>
              <a:t/>
            </a:r>
            <a:br>
              <a:rPr lang="en-US" sz="3600" dirty="0" smtClean="0"/>
            </a:br>
            <a:endParaRPr lang="en-US" sz="3600" dirty="0"/>
          </a:p>
        </p:txBody>
      </p:sp>
      <p:sp>
        <p:nvSpPr>
          <p:cNvPr id="4" name="Slide Number Placeholder 3"/>
          <p:cNvSpPr>
            <a:spLocks noGrp="1"/>
          </p:cNvSpPr>
          <p:nvPr>
            <p:ph type="sldNum" sz="quarter" idx="12"/>
          </p:nvPr>
        </p:nvSpPr>
        <p:spPr/>
        <p:txBody>
          <a:bodyPr/>
          <a:lstStyle/>
          <a:p>
            <a:fld id="{4C7D7D72-520C-4D86-A440-4983A6A09B47}" type="slidenum">
              <a:rPr lang="en-US" smtClean="0"/>
              <a:pPr/>
              <a:t>20</a:t>
            </a:fld>
            <a:endParaRPr lang="en-US" dirty="0"/>
          </a:p>
        </p:txBody>
      </p:sp>
      <p:pic>
        <p:nvPicPr>
          <p:cNvPr id="1028" name="Picture 4" descr="http://www.proginosko.com/wordpress/wp-content/uploads/question-mark.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19400" y="2743200"/>
            <a:ext cx="3733800" cy="3352800"/>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8528361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447800"/>
            <a:ext cx="8229600" cy="4525963"/>
          </a:xfrm>
        </p:spPr>
        <p:txBody>
          <a:bodyPr>
            <a:normAutofit lnSpcReduction="10000"/>
          </a:bodyPr>
          <a:lstStyle/>
          <a:p>
            <a:pPr marL="0" indent="0" algn="ctr">
              <a:buNone/>
            </a:pPr>
            <a:r>
              <a:rPr lang="en-US" dirty="0"/>
              <a:t>A Clinical Specialist in Physiotherapy “practices at an advanced clinical level within a recognized physiotherapy specialty area.  Formal recognition as a clinical specialist is accomplished through meeting the requirements of the CPA Clinical Specialty Program.”</a:t>
            </a:r>
          </a:p>
          <a:p>
            <a:pPr marL="0" indent="0">
              <a:buNone/>
            </a:pPr>
            <a:endParaRPr lang="en-US" dirty="0"/>
          </a:p>
          <a:p>
            <a:pPr marL="0" indent="0" algn="r">
              <a:buNone/>
            </a:pPr>
            <a:r>
              <a:rPr lang="en-US" sz="2200" dirty="0">
                <a:solidFill>
                  <a:schemeClr val="bg1">
                    <a:lumMod val="50000"/>
                  </a:schemeClr>
                </a:solidFill>
              </a:rPr>
              <a:t>Joint Advisory Committee for the Recognition of </a:t>
            </a:r>
            <a:endParaRPr lang="en-US" sz="2200" dirty="0" smtClean="0">
              <a:solidFill>
                <a:schemeClr val="bg1">
                  <a:lumMod val="50000"/>
                </a:schemeClr>
              </a:solidFill>
            </a:endParaRPr>
          </a:p>
          <a:p>
            <a:pPr marL="0" indent="0" algn="r">
              <a:buNone/>
            </a:pPr>
            <a:r>
              <a:rPr lang="en-US" sz="2200" dirty="0" smtClean="0">
                <a:solidFill>
                  <a:schemeClr val="bg1">
                    <a:lumMod val="50000"/>
                  </a:schemeClr>
                </a:solidFill>
              </a:rPr>
              <a:t>Clinical </a:t>
            </a:r>
            <a:r>
              <a:rPr lang="en-US" sz="2200" dirty="0">
                <a:solidFill>
                  <a:schemeClr val="bg1">
                    <a:lumMod val="50000"/>
                  </a:schemeClr>
                </a:solidFill>
              </a:rPr>
              <a:t>Specialties in Canada Report, Jan. 2007</a:t>
            </a:r>
          </a:p>
        </p:txBody>
      </p:sp>
      <p:sp>
        <p:nvSpPr>
          <p:cNvPr id="5" name="Slide Number Placeholder 4"/>
          <p:cNvSpPr>
            <a:spLocks noGrp="1"/>
          </p:cNvSpPr>
          <p:nvPr>
            <p:ph type="sldNum" sz="quarter" idx="12"/>
          </p:nvPr>
        </p:nvSpPr>
        <p:spPr/>
        <p:txBody>
          <a:bodyPr/>
          <a:lstStyle/>
          <a:p>
            <a:fld id="{4C7D7D72-520C-4D86-A440-4983A6A09B47}" type="slidenum">
              <a:rPr lang="en-US" smtClean="0"/>
              <a:pPr/>
              <a:t>3</a:t>
            </a:fld>
            <a:endParaRPr lang="en-US" dirty="0"/>
          </a:p>
        </p:txBody>
      </p:sp>
    </p:spTree>
    <p:extLst>
      <p:ext uri="{BB962C8B-B14F-4D97-AF65-F5344CB8AC3E}">
        <p14:creationId xmlns:p14="http://schemas.microsoft.com/office/powerpoint/2010/main" val="6884283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Feasible, credible, suitable</a:t>
            </a:r>
            <a:endParaRPr lang="en-US" dirty="0"/>
          </a:p>
        </p:txBody>
      </p:sp>
      <p:sp>
        <p:nvSpPr>
          <p:cNvPr id="3" name="Content Placeholder 2"/>
          <p:cNvSpPr>
            <a:spLocks noGrp="1"/>
          </p:cNvSpPr>
          <p:nvPr>
            <p:ph idx="1"/>
          </p:nvPr>
        </p:nvSpPr>
        <p:spPr>
          <a:xfrm>
            <a:off x="533400" y="2667000"/>
            <a:ext cx="8229600" cy="3459163"/>
          </a:xfrm>
        </p:spPr>
        <p:txBody>
          <a:bodyPr/>
          <a:lstStyle/>
          <a:p>
            <a:r>
              <a:rPr lang="en-US" dirty="0" smtClean="0"/>
              <a:t>Program requirements can be met regardless of location or practice setting</a:t>
            </a:r>
          </a:p>
          <a:p>
            <a:r>
              <a:rPr lang="en-US" dirty="0" smtClean="0"/>
              <a:t>Competency based</a:t>
            </a:r>
          </a:p>
          <a:p>
            <a:r>
              <a:rPr lang="en-US" dirty="0" smtClean="0"/>
              <a:t>Self directed: You determine the pace</a:t>
            </a:r>
          </a:p>
          <a:p>
            <a:endParaRPr lang="en-US" dirty="0" smtClean="0"/>
          </a:p>
          <a:p>
            <a:endParaRPr lang="en-US" dirty="0" smtClean="0"/>
          </a:p>
          <a:p>
            <a:endParaRPr lang="en-US" dirty="0" smtClean="0"/>
          </a:p>
          <a:p>
            <a:pPr marL="0" indent="0">
              <a:buNone/>
            </a:pPr>
            <a:endParaRPr lang="en-US" dirty="0" smtClean="0"/>
          </a:p>
          <a:p>
            <a:pPr marL="0" indent="0">
              <a:buNone/>
            </a:pPr>
            <a:endParaRPr lang="en-US" dirty="0"/>
          </a:p>
        </p:txBody>
      </p:sp>
      <p:sp>
        <p:nvSpPr>
          <p:cNvPr id="4" name="Slide Number Placeholder 3"/>
          <p:cNvSpPr>
            <a:spLocks noGrp="1"/>
          </p:cNvSpPr>
          <p:nvPr>
            <p:ph type="sldNum" sz="quarter" idx="12"/>
          </p:nvPr>
        </p:nvSpPr>
        <p:spPr/>
        <p:txBody>
          <a:bodyPr/>
          <a:lstStyle/>
          <a:p>
            <a:fld id="{4C7D7D72-520C-4D86-A440-4983A6A09B47}" type="slidenum">
              <a:rPr lang="en-US" smtClean="0"/>
              <a:pPr/>
              <a:t>4</a:t>
            </a:fld>
            <a:endParaRPr lang="en-US" dirty="0"/>
          </a:p>
        </p:txBody>
      </p:sp>
    </p:spTree>
    <p:extLst>
      <p:ext uri="{BB962C8B-B14F-4D97-AF65-F5344CB8AC3E}">
        <p14:creationId xmlns:p14="http://schemas.microsoft.com/office/powerpoint/2010/main" val="422683505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838200"/>
            <a:ext cx="8229600" cy="1112838"/>
          </a:xfrm>
        </p:spPr>
        <p:txBody>
          <a:bodyPr/>
          <a:lstStyle/>
          <a:p>
            <a:r>
              <a:rPr lang="en-US" dirty="0" smtClean="0"/>
              <a:t>Program Goals</a:t>
            </a:r>
            <a:endParaRPr lang="en-US" dirty="0"/>
          </a:p>
        </p:txBody>
      </p:sp>
      <p:sp>
        <p:nvSpPr>
          <p:cNvPr id="3" name="Content Placeholder 2"/>
          <p:cNvSpPr>
            <a:spLocks noGrp="1"/>
          </p:cNvSpPr>
          <p:nvPr>
            <p:ph idx="1"/>
          </p:nvPr>
        </p:nvSpPr>
        <p:spPr>
          <a:xfrm>
            <a:off x="533400" y="1981200"/>
            <a:ext cx="8229600" cy="4525963"/>
          </a:xfrm>
        </p:spPr>
        <p:txBody>
          <a:bodyPr>
            <a:normAutofit/>
          </a:bodyPr>
          <a:lstStyle/>
          <a:p>
            <a:pPr marL="457200" indent="-457200">
              <a:buFontTx/>
              <a:buAutoNum type="arabicPeriod"/>
            </a:pPr>
            <a:r>
              <a:rPr lang="en-US" sz="2800" dirty="0" smtClean="0"/>
              <a:t>Meet the professional development needs of physiotherapists in a specific practice area;</a:t>
            </a:r>
            <a:endParaRPr lang="en-CA" sz="2800" dirty="0" smtClean="0"/>
          </a:p>
          <a:p>
            <a:pPr marL="457200" indent="-457200">
              <a:buFontTx/>
              <a:buAutoNum type="arabicPeriod"/>
            </a:pPr>
            <a:r>
              <a:rPr lang="en-CA" sz="2800" dirty="0" smtClean="0"/>
              <a:t>Provide a vehicle for formal recognition of a clinical specialty;</a:t>
            </a:r>
          </a:p>
          <a:p>
            <a:pPr marL="457200" indent="-457200">
              <a:buFontTx/>
              <a:buAutoNum type="arabicPeriod"/>
            </a:pPr>
            <a:r>
              <a:rPr lang="en-CA" sz="2800" dirty="0" smtClean="0"/>
              <a:t>Provide the public with a means of identifying clinicians that have successfully met the clinical specialty program requirements in their practice area.</a:t>
            </a:r>
          </a:p>
          <a:p>
            <a:pPr marL="0" indent="0">
              <a:buNone/>
            </a:pPr>
            <a:endParaRPr lang="en-US" sz="2800" dirty="0" smtClean="0"/>
          </a:p>
        </p:txBody>
      </p:sp>
      <p:sp>
        <p:nvSpPr>
          <p:cNvPr id="4" name="Slide Number Placeholder 3"/>
          <p:cNvSpPr>
            <a:spLocks noGrp="1"/>
          </p:cNvSpPr>
          <p:nvPr>
            <p:ph type="sldNum" sz="quarter" idx="12"/>
          </p:nvPr>
        </p:nvSpPr>
        <p:spPr/>
        <p:txBody>
          <a:bodyPr/>
          <a:lstStyle/>
          <a:p>
            <a:fld id="{4C7D7D72-520C-4D86-A440-4983A6A09B47}" type="slidenum">
              <a:rPr lang="en-US" smtClean="0"/>
              <a:pPr/>
              <a:t>5</a:t>
            </a:fld>
            <a:endParaRPr lang="en-US" dirty="0"/>
          </a:p>
        </p:txBody>
      </p:sp>
    </p:spTree>
    <p:extLst>
      <p:ext uri="{BB962C8B-B14F-4D97-AF65-F5344CB8AC3E}">
        <p14:creationId xmlns:p14="http://schemas.microsoft.com/office/powerpoint/2010/main" val="23569726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590800"/>
            <a:ext cx="8229600" cy="1143000"/>
          </a:xfrm>
        </p:spPr>
        <p:txBody>
          <a:bodyPr>
            <a:normAutofit fontScale="90000"/>
          </a:bodyPr>
          <a:lstStyle/>
          <a:p>
            <a:r>
              <a:rPr lang="en-CA" sz="4800" dirty="0" smtClean="0"/>
              <a:t>Who can Apply?</a:t>
            </a:r>
            <a:br>
              <a:rPr lang="en-CA" sz="4800" dirty="0" smtClean="0"/>
            </a:br>
            <a:r>
              <a:rPr lang="en-CA" sz="4800" dirty="0" smtClean="0"/>
              <a:t>Applicants must meet the four Program Requirements</a:t>
            </a:r>
            <a:endParaRPr lang="en-CA" sz="4800" dirty="0"/>
          </a:p>
        </p:txBody>
      </p:sp>
      <p:sp>
        <p:nvSpPr>
          <p:cNvPr id="4" name="Slide Number Placeholder 3"/>
          <p:cNvSpPr>
            <a:spLocks noGrp="1"/>
          </p:cNvSpPr>
          <p:nvPr>
            <p:ph type="sldNum" sz="quarter" idx="12"/>
          </p:nvPr>
        </p:nvSpPr>
        <p:spPr/>
        <p:txBody>
          <a:bodyPr/>
          <a:lstStyle/>
          <a:p>
            <a:fld id="{8B082F81-B442-4DF2-A8C0-CD01065060B0}" type="slidenum">
              <a:rPr lang="en-US" smtClean="0"/>
              <a:t>6</a:t>
            </a:fld>
            <a:endParaRPr lang="en-US"/>
          </a:p>
        </p:txBody>
      </p:sp>
    </p:spTree>
    <p:extLst>
      <p:ext uri="{BB962C8B-B14F-4D97-AF65-F5344CB8AC3E}">
        <p14:creationId xmlns:p14="http://schemas.microsoft.com/office/powerpoint/2010/main" val="139328211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49254"/>
            <a:ext cx="8229600" cy="727146"/>
          </a:xfrm>
        </p:spPr>
        <p:txBody>
          <a:bodyPr>
            <a:normAutofit fontScale="90000"/>
          </a:bodyPr>
          <a:lstStyle/>
          <a:p>
            <a:r>
              <a:rPr lang="en-US" dirty="0" smtClean="0"/>
              <a:t>Program Requirement 1</a:t>
            </a:r>
            <a:endParaRPr lang="en-US" dirty="0"/>
          </a:p>
        </p:txBody>
      </p:sp>
      <p:sp>
        <p:nvSpPr>
          <p:cNvPr id="4" name="Slide Number Placeholder 3"/>
          <p:cNvSpPr>
            <a:spLocks noGrp="1"/>
          </p:cNvSpPr>
          <p:nvPr>
            <p:ph type="sldNum" sz="quarter" idx="12"/>
          </p:nvPr>
        </p:nvSpPr>
        <p:spPr/>
        <p:txBody>
          <a:bodyPr/>
          <a:lstStyle/>
          <a:p>
            <a:fld id="{4C7D7D72-520C-4D86-A440-4983A6A09B47}" type="slidenum">
              <a:rPr lang="en-US" smtClean="0"/>
              <a:pPr/>
              <a:t>7</a:t>
            </a:fld>
            <a:endParaRPr lang="en-US" dirty="0"/>
          </a:p>
        </p:txBody>
      </p:sp>
      <p:sp>
        <p:nvSpPr>
          <p:cNvPr id="5" name="Rectangle 4"/>
          <p:cNvSpPr/>
          <p:nvPr/>
        </p:nvSpPr>
        <p:spPr bwMode="auto">
          <a:xfrm>
            <a:off x="3276600" y="1905000"/>
            <a:ext cx="5327650" cy="4476750"/>
          </a:xfrm>
          <a:prstGeom prst="rect">
            <a:avLst/>
          </a:prstGeom>
          <a:solidFill>
            <a:schemeClr val="bg1">
              <a:lumMod val="95000"/>
            </a:schemeClr>
          </a:solidFill>
          <a:ln w="6350" cap="flat" cmpd="sng" algn="ctr">
            <a:solidFill>
              <a:schemeClr val="bg1">
                <a:lumMod val="75000"/>
              </a:schemeClr>
            </a:solidFill>
            <a:prstDash val="solid"/>
            <a:round/>
            <a:headEnd type="none" w="med" len="med"/>
            <a:tailEnd type="none" w="med" len="med"/>
          </a:ln>
          <a:effectLst/>
        </p:spPr>
        <p:txBody>
          <a:bodyPr/>
          <a:lstStyle/>
          <a:p>
            <a:pPr marL="457200" indent="-457200">
              <a:buFont typeface="Arial" pitchFamily="34" charset="0"/>
              <a:buChar char="•"/>
              <a:defRPr/>
            </a:pPr>
            <a:r>
              <a:rPr lang="en-US" sz="2600" baseline="0" dirty="0"/>
              <a:t>5 years in clinical practice</a:t>
            </a:r>
          </a:p>
          <a:p>
            <a:pPr marL="457200" indent="-457200">
              <a:buFont typeface="Arial" pitchFamily="34" charset="0"/>
              <a:buChar char="•"/>
              <a:defRPr/>
            </a:pPr>
            <a:endParaRPr lang="en-US" sz="2600" baseline="0" dirty="0"/>
          </a:p>
          <a:p>
            <a:pPr marL="457200" indent="-457200">
              <a:buFont typeface="Arial" pitchFamily="34" charset="0"/>
              <a:buChar char="•"/>
              <a:defRPr/>
            </a:pPr>
            <a:r>
              <a:rPr lang="en-US" sz="2600" baseline="0" dirty="0"/>
              <a:t>3 of the last 5 years in specialty area</a:t>
            </a:r>
          </a:p>
          <a:p>
            <a:pPr marL="457200" indent="-457200">
              <a:buFont typeface="Arial" pitchFamily="34" charset="0"/>
              <a:buChar char="•"/>
              <a:defRPr/>
            </a:pPr>
            <a:endParaRPr lang="en-US" sz="2600" baseline="0" dirty="0"/>
          </a:p>
          <a:p>
            <a:pPr marL="457200" indent="-457200">
              <a:buFont typeface="Arial" pitchFamily="34" charset="0"/>
              <a:buChar char="•"/>
              <a:defRPr/>
            </a:pPr>
            <a:r>
              <a:rPr lang="en-US" sz="2600" baseline="0" dirty="0"/>
              <a:t>300 clinical contact hours </a:t>
            </a:r>
            <a:r>
              <a:rPr lang="en-US" sz="2600" dirty="0" smtClean="0"/>
              <a:t>annually</a:t>
            </a:r>
            <a:endParaRPr lang="en-US" sz="2600" baseline="0" dirty="0"/>
          </a:p>
          <a:p>
            <a:pPr marL="457200" indent="-457200">
              <a:buFont typeface="Arial" pitchFamily="34" charset="0"/>
              <a:buChar char="•"/>
              <a:defRPr/>
            </a:pPr>
            <a:endParaRPr lang="en-US" sz="2600" baseline="0" dirty="0"/>
          </a:p>
          <a:p>
            <a:pPr marL="457200" indent="-457200">
              <a:buFont typeface="Arial" pitchFamily="34" charset="0"/>
              <a:buChar char="•"/>
              <a:defRPr/>
            </a:pPr>
            <a:r>
              <a:rPr lang="en-US" sz="2600" baseline="0" dirty="0"/>
              <a:t>Advanced clinical  reasoning/judgement, </a:t>
            </a:r>
            <a:r>
              <a:rPr lang="en-US" sz="2600" baseline="0" dirty="0" smtClean="0"/>
              <a:t>knowledge </a:t>
            </a:r>
            <a:r>
              <a:rPr lang="en-US" sz="2600" baseline="0" dirty="0"/>
              <a:t>&amp; </a:t>
            </a:r>
            <a:r>
              <a:rPr lang="en-US" sz="2600" baseline="0" dirty="0" smtClean="0"/>
              <a:t>skills</a:t>
            </a:r>
          </a:p>
          <a:p>
            <a:pPr>
              <a:defRPr/>
            </a:pPr>
            <a:r>
              <a:rPr lang="en-US" sz="2600" dirty="0" smtClean="0"/>
              <a:t>*1 year FTE=1800 hours</a:t>
            </a:r>
            <a:endParaRPr lang="en-US" sz="2600" baseline="0" dirty="0"/>
          </a:p>
        </p:txBody>
      </p:sp>
      <p:sp>
        <p:nvSpPr>
          <p:cNvPr id="6" name="Rectangle 11"/>
          <p:cNvSpPr>
            <a:spLocks noChangeArrowheads="1"/>
          </p:cNvSpPr>
          <p:nvPr/>
        </p:nvSpPr>
        <p:spPr bwMode="auto">
          <a:xfrm>
            <a:off x="533400" y="1892300"/>
            <a:ext cx="2557463" cy="4489450"/>
          </a:xfrm>
          <a:prstGeom prst="rect">
            <a:avLst/>
          </a:prstGeom>
          <a:solidFill>
            <a:srgbClr val="00999F"/>
          </a:solidFill>
          <a:ln w="9525" algn="ctr">
            <a:solidFill>
              <a:srgbClr val="00999F"/>
            </a:solidFill>
            <a:round/>
            <a:headEnd/>
            <a:tailEnd/>
          </a:ln>
        </p:spPr>
        <p:txBody>
          <a:bodyPr anchor="ctr" anchorCtr="1"/>
          <a:lstStyle/>
          <a:p>
            <a:pPr algn="l"/>
            <a:r>
              <a:rPr lang="en-US" sz="3400" b="1" dirty="0">
                <a:solidFill>
                  <a:schemeClr val="bg1"/>
                </a:solidFill>
              </a:rPr>
              <a:t>Advanced Clinical Competence</a:t>
            </a:r>
          </a:p>
        </p:txBody>
      </p:sp>
    </p:spTree>
    <p:extLst>
      <p:ext uri="{BB962C8B-B14F-4D97-AF65-F5344CB8AC3E}">
        <p14:creationId xmlns:p14="http://schemas.microsoft.com/office/powerpoint/2010/main" val="43572606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Program Requirement 2</a:t>
            </a:r>
            <a:endParaRPr lang="en-US" dirty="0"/>
          </a:p>
        </p:txBody>
      </p:sp>
      <p:sp>
        <p:nvSpPr>
          <p:cNvPr id="4" name="Slide Number Placeholder 3"/>
          <p:cNvSpPr>
            <a:spLocks noGrp="1"/>
          </p:cNvSpPr>
          <p:nvPr>
            <p:ph type="sldNum" sz="quarter" idx="12"/>
          </p:nvPr>
        </p:nvSpPr>
        <p:spPr/>
        <p:txBody>
          <a:bodyPr/>
          <a:lstStyle/>
          <a:p>
            <a:fld id="{4C7D7D72-520C-4D86-A440-4983A6A09B47}" type="slidenum">
              <a:rPr lang="en-US" smtClean="0"/>
              <a:pPr/>
              <a:t>8</a:t>
            </a:fld>
            <a:endParaRPr lang="en-US" dirty="0"/>
          </a:p>
        </p:txBody>
      </p:sp>
      <p:sp>
        <p:nvSpPr>
          <p:cNvPr id="5" name="Rectangle 4"/>
          <p:cNvSpPr/>
          <p:nvPr/>
        </p:nvSpPr>
        <p:spPr bwMode="auto">
          <a:xfrm>
            <a:off x="3352800" y="1982788"/>
            <a:ext cx="5251450" cy="4341812"/>
          </a:xfrm>
          <a:prstGeom prst="rect">
            <a:avLst/>
          </a:prstGeom>
          <a:solidFill>
            <a:schemeClr val="bg1">
              <a:lumMod val="95000"/>
            </a:schemeClr>
          </a:solidFill>
          <a:ln w="9525" cap="flat" cmpd="sng" algn="ctr">
            <a:solidFill>
              <a:schemeClr val="bg1">
                <a:lumMod val="75000"/>
              </a:schemeClr>
            </a:solidFill>
            <a:prstDash val="solid"/>
            <a:round/>
            <a:headEnd type="none" w="med" len="med"/>
            <a:tailEnd type="none" w="med" len="med"/>
          </a:ln>
          <a:effectLst/>
        </p:spPr>
        <p:txBody>
          <a:bodyPr/>
          <a:lstStyle/>
          <a:p>
            <a:pPr>
              <a:defRPr/>
            </a:pPr>
            <a:r>
              <a:rPr lang="en-US" sz="2600" baseline="0" dirty="0" smtClean="0"/>
              <a:t>Examples of Leadership:</a:t>
            </a:r>
          </a:p>
          <a:p>
            <a:pPr>
              <a:defRPr/>
            </a:pPr>
            <a:endParaRPr lang="en-US" sz="2600" dirty="0"/>
          </a:p>
          <a:p>
            <a:pPr marL="457200" indent="-457200">
              <a:buFont typeface="Arial" pitchFamily="34" charset="0"/>
              <a:buChar char="•"/>
              <a:defRPr/>
            </a:pPr>
            <a:r>
              <a:rPr lang="en-US" sz="2600" baseline="0" dirty="0" smtClean="0"/>
              <a:t>Mentoring</a:t>
            </a:r>
            <a:endParaRPr lang="en-US" sz="2600" baseline="0" dirty="0"/>
          </a:p>
          <a:p>
            <a:pPr marL="457200" indent="-457200">
              <a:buFont typeface="Arial" pitchFamily="34" charset="0"/>
              <a:buChar char="•"/>
              <a:defRPr/>
            </a:pPr>
            <a:endParaRPr lang="en-US" sz="2600" baseline="0" dirty="0"/>
          </a:p>
          <a:p>
            <a:pPr marL="457200" indent="-457200">
              <a:buFont typeface="Arial" pitchFamily="34" charset="0"/>
              <a:buChar char="•"/>
              <a:defRPr/>
            </a:pPr>
            <a:r>
              <a:rPr lang="en-US" sz="2600" baseline="0" dirty="0"/>
              <a:t>Participation in clinical education</a:t>
            </a:r>
          </a:p>
          <a:p>
            <a:pPr marL="457200" indent="-457200">
              <a:buFont typeface="Arial" pitchFamily="34" charset="0"/>
              <a:buChar char="•"/>
              <a:defRPr/>
            </a:pPr>
            <a:endParaRPr lang="en-US" sz="2600" baseline="0" dirty="0"/>
          </a:p>
          <a:p>
            <a:pPr marL="457200" indent="-457200">
              <a:buFont typeface="Arial" pitchFamily="34" charset="0"/>
              <a:buChar char="•"/>
              <a:defRPr/>
            </a:pPr>
            <a:r>
              <a:rPr lang="en-US" sz="2600" baseline="0" dirty="0"/>
              <a:t>Involvement in associations, </a:t>
            </a:r>
            <a:endParaRPr lang="en-US" sz="2600" baseline="0" dirty="0" smtClean="0"/>
          </a:p>
          <a:p>
            <a:pPr marL="457200" indent="-457200">
              <a:buFont typeface="Arial" pitchFamily="34" charset="0"/>
              <a:buChar char="•"/>
              <a:defRPr/>
            </a:pPr>
            <a:r>
              <a:rPr lang="en-US" sz="2600" baseline="0" dirty="0" smtClean="0"/>
              <a:t>public </a:t>
            </a:r>
            <a:r>
              <a:rPr lang="en-US" sz="2600" baseline="0" dirty="0"/>
              <a:t>&amp; community education</a:t>
            </a:r>
          </a:p>
          <a:p>
            <a:pPr marL="457200" indent="-457200">
              <a:buFont typeface="Arial" pitchFamily="34" charset="0"/>
              <a:buChar char="•"/>
              <a:defRPr/>
            </a:pPr>
            <a:endParaRPr lang="en-US" sz="2600" baseline="0" dirty="0"/>
          </a:p>
          <a:p>
            <a:pPr marL="457200" indent="-457200">
              <a:buFont typeface="Arial" pitchFamily="34" charset="0"/>
              <a:buChar char="•"/>
              <a:defRPr/>
            </a:pPr>
            <a:r>
              <a:rPr lang="en-US" sz="2600" baseline="0" dirty="0"/>
              <a:t>Volunteer activities</a:t>
            </a:r>
          </a:p>
        </p:txBody>
      </p:sp>
      <p:sp>
        <p:nvSpPr>
          <p:cNvPr id="6" name="Rectangle 11"/>
          <p:cNvSpPr>
            <a:spLocks noChangeArrowheads="1"/>
          </p:cNvSpPr>
          <p:nvPr/>
        </p:nvSpPr>
        <p:spPr bwMode="auto">
          <a:xfrm>
            <a:off x="533400" y="1982788"/>
            <a:ext cx="2633663" cy="4341812"/>
          </a:xfrm>
          <a:prstGeom prst="rect">
            <a:avLst/>
          </a:prstGeom>
          <a:solidFill>
            <a:srgbClr val="FFC000"/>
          </a:solidFill>
          <a:ln w="9525" algn="ctr">
            <a:solidFill>
              <a:srgbClr val="FFC000"/>
            </a:solidFill>
            <a:round/>
            <a:headEnd/>
            <a:tailEnd/>
          </a:ln>
        </p:spPr>
        <p:txBody>
          <a:bodyPr anchor="ctr" anchorCtr="1"/>
          <a:lstStyle/>
          <a:p>
            <a:pPr algn="l"/>
            <a:r>
              <a:rPr lang="en-US" sz="3400" b="1" dirty="0">
                <a:solidFill>
                  <a:schemeClr val="bg1"/>
                </a:solidFill>
              </a:rPr>
              <a:t>Professional</a:t>
            </a:r>
          </a:p>
          <a:p>
            <a:pPr algn="l"/>
            <a:r>
              <a:rPr lang="en-US" sz="3400" b="1" dirty="0">
                <a:solidFill>
                  <a:schemeClr val="bg1"/>
                </a:solidFill>
              </a:rPr>
              <a:t>Leadership</a:t>
            </a:r>
          </a:p>
        </p:txBody>
      </p:sp>
    </p:spTree>
    <p:extLst>
      <p:ext uri="{BB962C8B-B14F-4D97-AF65-F5344CB8AC3E}">
        <p14:creationId xmlns:p14="http://schemas.microsoft.com/office/powerpoint/2010/main" val="79467780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Program Requirement 3</a:t>
            </a:r>
            <a:endParaRPr lang="en-US" dirty="0"/>
          </a:p>
        </p:txBody>
      </p:sp>
      <p:sp>
        <p:nvSpPr>
          <p:cNvPr id="4" name="Slide Number Placeholder 3"/>
          <p:cNvSpPr>
            <a:spLocks noGrp="1"/>
          </p:cNvSpPr>
          <p:nvPr>
            <p:ph type="sldNum" sz="quarter" idx="12"/>
          </p:nvPr>
        </p:nvSpPr>
        <p:spPr/>
        <p:txBody>
          <a:bodyPr/>
          <a:lstStyle/>
          <a:p>
            <a:fld id="{4C7D7D72-520C-4D86-A440-4983A6A09B47}" type="slidenum">
              <a:rPr lang="en-US" smtClean="0"/>
              <a:pPr/>
              <a:t>9</a:t>
            </a:fld>
            <a:endParaRPr lang="en-US" dirty="0"/>
          </a:p>
        </p:txBody>
      </p:sp>
      <p:sp>
        <p:nvSpPr>
          <p:cNvPr id="5" name="Rectangle 4"/>
          <p:cNvSpPr/>
          <p:nvPr/>
        </p:nvSpPr>
        <p:spPr bwMode="auto">
          <a:xfrm>
            <a:off x="3505200" y="1916112"/>
            <a:ext cx="4814888" cy="4256087"/>
          </a:xfrm>
          <a:prstGeom prst="rect">
            <a:avLst/>
          </a:prstGeom>
          <a:solidFill>
            <a:schemeClr val="bg1">
              <a:lumMod val="95000"/>
            </a:schemeClr>
          </a:solidFill>
          <a:ln w="9525" cap="flat" cmpd="sng" algn="ctr">
            <a:solidFill>
              <a:schemeClr val="bg1">
                <a:lumMod val="85000"/>
              </a:schemeClr>
            </a:solidFill>
            <a:prstDash val="solid"/>
            <a:round/>
            <a:headEnd type="none" w="med" len="med"/>
            <a:tailEnd type="none" w="med" len="med"/>
          </a:ln>
          <a:effectLst/>
        </p:spPr>
        <p:txBody>
          <a:bodyPr/>
          <a:lstStyle/>
          <a:p>
            <a:pPr>
              <a:defRPr/>
            </a:pPr>
            <a:r>
              <a:rPr lang="en-US" sz="2600" baseline="0" dirty="0" smtClean="0"/>
              <a:t>Examples may include:</a:t>
            </a:r>
          </a:p>
          <a:p>
            <a:pPr>
              <a:defRPr/>
            </a:pPr>
            <a:endParaRPr lang="en-US" sz="2600" dirty="0"/>
          </a:p>
          <a:p>
            <a:pPr marL="457200" indent="-457200">
              <a:buFont typeface="Arial" pitchFamily="34" charset="0"/>
              <a:buChar char="•"/>
              <a:defRPr/>
            </a:pPr>
            <a:r>
              <a:rPr lang="en-US" sz="2600" baseline="0" dirty="0" smtClean="0"/>
              <a:t>Academic </a:t>
            </a:r>
            <a:r>
              <a:rPr lang="en-US" sz="2600" baseline="0" dirty="0"/>
              <a:t>courses</a:t>
            </a:r>
          </a:p>
          <a:p>
            <a:pPr marL="457200" indent="-457200">
              <a:buFont typeface="Arial" pitchFamily="34" charset="0"/>
              <a:buChar char="•"/>
              <a:defRPr/>
            </a:pPr>
            <a:endParaRPr lang="en-US" sz="2600" baseline="0" dirty="0"/>
          </a:p>
          <a:p>
            <a:pPr marL="457200" indent="-457200">
              <a:buFont typeface="Arial" pitchFamily="34" charset="0"/>
              <a:buChar char="•"/>
              <a:defRPr/>
            </a:pPr>
            <a:r>
              <a:rPr lang="en-US" sz="2600" baseline="0" dirty="0"/>
              <a:t>Clinical practicum</a:t>
            </a:r>
          </a:p>
          <a:p>
            <a:pPr marL="457200" indent="-457200">
              <a:buFont typeface="Arial" pitchFamily="34" charset="0"/>
              <a:buChar char="•"/>
              <a:defRPr/>
            </a:pPr>
            <a:endParaRPr lang="en-US" sz="2600" baseline="0" dirty="0"/>
          </a:p>
          <a:p>
            <a:pPr marL="457200" indent="-457200">
              <a:buFont typeface="Arial" pitchFamily="34" charset="0"/>
              <a:buChar char="•"/>
              <a:defRPr/>
            </a:pPr>
            <a:r>
              <a:rPr lang="en-US" sz="2600" baseline="0" dirty="0"/>
              <a:t>Clinical supervision of </a:t>
            </a:r>
            <a:r>
              <a:rPr lang="en-US" sz="2600" baseline="0" dirty="0" smtClean="0"/>
              <a:t>students</a:t>
            </a:r>
            <a:endParaRPr lang="en-US" sz="2600" baseline="0" dirty="0"/>
          </a:p>
          <a:p>
            <a:pPr marL="457200" indent="-457200">
              <a:buFont typeface="Arial" pitchFamily="34" charset="0"/>
              <a:buChar char="•"/>
              <a:defRPr/>
            </a:pPr>
            <a:endParaRPr lang="en-US" sz="2600" baseline="0" dirty="0"/>
          </a:p>
          <a:p>
            <a:pPr marL="457200" indent="-457200">
              <a:buFont typeface="Arial" pitchFamily="34" charset="0"/>
              <a:buChar char="•"/>
              <a:defRPr/>
            </a:pPr>
            <a:r>
              <a:rPr lang="en-US" sz="2600" baseline="0" dirty="0"/>
              <a:t>Conferences &amp; Symposia</a:t>
            </a:r>
          </a:p>
          <a:p>
            <a:pPr>
              <a:defRPr/>
            </a:pPr>
            <a:endParaRPr lang="en-US" sz="2600" baseline="0" dirty="0"/>
          </a:p>
        </p:txBody>
      </p:sp>
      <p:sp>
        <p:nvSpPr>
          <p:cNvPr id="6" name="Rectangle 11"/>
          <p:cNvSpPr>
            <a:spLocks noChangeArrowheads="1"/>
          </p:cNvSpPr>
          <p:nvPr/>
        </p:nvSpPr>
        <p:spPr bwMode="auto">
          <a:xfrm>
            <a:off x="533400" y="1916113"/>
            <a:ext cx="2778125" cy="4256087"/>
          </a:xfrm>
          <a:prstGeom prst="rect">
            <a:avLst/>
          </a:prstGeom>
          <a:solidFill>
            <a:srgbClr val="7030A0"/>
          </a:solidFill>
          <a:ln w="9525" algn="ctr">
            <a:solidFill>
              <a:schemeClr val="accent4"/>
            </a:solidFill>
            <a:round/>
            <a:headEnd/>
            <a:tailEnd/>
          </a:ln>
        </p:spPr>
        <p:txBody>
          <a:bodyPr anchor="ctr" anchorCtr="1"/>
          <a:lstStyle/>
          <a:p>
            <a:pPr algn="l"/>
            <a:r>
              <a:rPr lang="en-US" sz="3400" b="1" dirty="0">
                <a:solidFill>
                  <a:schemeClr val="bg1"/>
                </a:solidFill>
              </a:rPr>
              <a:t>Professional</a:t>
            </a:r>
          </a:p>
          <a:p>
            <a:pPr algn="l"/>
            <a:r>
              <a:rPr lang="en-US" sz="3400" b="1" dirty="0">
                <a:solidFill>
                  <a:schemeClr val="bg1"/>
                </a:solidFill>
              </a:rPr>
              <a:t>Development</a:t>
            </a:r>
          </a:p>
          <a:p>
            <a:pPr algn="l"/>
            <a:r>
              <a:rPr lang="en-US" sz="3400" b="1" dirty="0">
                <a:solidFill>
                  <a:schemeClr val="bg1"/>
                </a:solidFill>
              </a:rPr>
              <a:t>Activities</a:t>
            </a:r>
          </a:p>
        </p:txBody>
      </p:sp>
    </p:spTree>
    <p:extLst>
      <p:ext uri="{BB962C8B-B14F-4D97-AF65-F5344CB8AC3E}">
        <p14:creationId xmlns:p14="http://schemas.microsoft.com/office/powerpoint/2010/main" val="219225154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12533</TotalTime>
  <Words>2459</Words>
  <Application>Microsoft Office PowerPoint</Application>
  <PresentationFormat>On-screen Show (4:3)</PresentationFormat>
  <Paragraphs>308</Paragraphs>
  <Slides>20</Slides>
  <Notes>18</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 How to apply to CPA’s Clinical Specialty Program  </vt:lpstr>
      <vt:lpstr>Program Background</vt:lpstr>
      <vt:lpstr>PowerPoint Presentation</vt:lpstr>
      <vt:lpstr>Feasible, credible, suitable</vt:lpstr>
      <vt:lpstr>Program Goals</vt:lpstr>
      <vt:lpstr>Who can Apply? Applicants must meet the four Program Requirements</vt:lpstr>
      <vt:lpstr>Program Requirement 1</vt:lpstr>
      <vt:lpstr>Program Requirement 2</vt:lpstr>
      <vt:lpstr>Program Requirement 3</vt:lpstr>
      <vt:lpstr>Program Requirement 4</vt:lpstr>
      <vt:lpstr> 9 Competency Areas</vt:lpstr>
      <vt:lpstr>PowerPoint Presentation</vt:lpstr>
      <vt:lpstr>Candidate Submission Process</vt:lpstr>
      <vt:lpstr>Pre-Submission Documents </vt:lpstr>
      <vt:lpstr>Stage I: Candidate Portfolio</vt:lpstr>
      <vt:lpstr>Stage II: Case Based Discussion</vt:lpstr>
      <vt:lpstr>Who are the Assessors?</vt:lpstr>
      <vt:lpstr>Program Process</vt:lpstr>
      <vt:lpstr>Why Should PT’s apply?</vt:lpstr>
      <vt:lpstr>Questions? Specialization@physiotherapy.ca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TPaquette@physiotherapy.ca</dc:creator>
  <cp:lastModifiedBy>Kate Hawkins</cp:lastModifiedBy>
  <cp:revision>322</cp:revision>
  <cp:lastPrinted>2015-08-27T18:00:28Z</cp:lastPrinted>
  <dcterms:created xsi:type="dcterms:W3CDTF">2013-09-16T19:26:31Z</dcterms:created>
  <dcterms:modified xsi:type="dcterms:W3CDTF">2016-08-26T14:16:22Z</dcterms:modified>
</cp:coreProperties>
</file>